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57" r:id="rId6"/>
    <p:sldId id="258" r:id="rId7"/>
    <p:sldId id="259" r:id="rId8"/>
    <p:sldId id="260" r:id="rId9"/>
    <p:sldId id="273" r:id="rId10"/>
    <p:sldId id="262" r:id="rId11"/>
    <p:sldId id="263" r:id="rId12"/>
    <p:sldId id="264" r:id="rId13"/>
    <p:sldId id="265" r:id="rId14"/>
    <p:sldId id="266" r:id="rId15"/>
    <p:sldId id="267" r:id="rId16"/>
    <p:sldId id="268" r:id="rId17"/>
    <p:sldId id="269" r:id="rId18"/>
    <p:sldId id="270" r:id="rId19"/>
    <p:sldId id="271" r:id="rId20"/>
    <p:sldId id="272" r:id="rId21"/>
  </p:sldIdLst>
  <p:sldSz cx="18288000" cy="10287000"/>
  <p:notesSz cx="6858000" cy="9144000"/>
  <p:embeddedFontLst>
    <p:embeddedFont>
      <p:font typeface="Bebas Neue" panose="020B0606020202050201" pitchFamily="34" charset="0"/>
      <p:regular r:id="rId23"/>
    </p:embeddedFont>
    <p:embeddedFont>
      <p:font typeface="Canva Sans" panose="020B0604020202020204" charset="0"/>
      <p:regular r:id="rId24"/>
    </p:embeddedFont>
    <p:embeddedFont>
      <p:font typeface="Canva Sans Bold" panose="020B0604020202020204" charset="0"/>
      <p:regular r:id="rId25"/>
      <p:bold r:id="rId26"/>
    </p:embeddedFont>
    <p:embeddedFont>
      <p:font typeface="League Spartan" panose="020B060402020202020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D68295-8DFE-9BBF-3DD4-68812DB8C53E}" v="251" dt="2024-07-09T17:33:52.959"/>
    <p1510:client id="{2BD28391-8E17-914C-B8DA-4FA112517806}" v="180" dt="2024-07-09T16:48:35.938"/>
    <p1510:client id="{55A6A407-7A14-E116-07FA-D0A2912371F3}" v="47" dt="2024-07-09T16:54:36.710"/>
    <p1510:client id="{57BA7D52-E542-76D0-4AFB-265ED8D2B3C4}" v="25" dt="2024-07-09T17:05:38.467"/>
    <p1510:client id="{8BFA849C-A981-E431-CBD6-ED44C3A630AD}" v="66" dt="2024-07-09T14:35:23.206"/>
    <p1510:client id="{93423D72-1049-96BA-48D5-8D7B164CE3A8}" v="280" dt="2024-07-09T16:24:15.533"/>
    <p1510:client id="{948F0E42-DDAF-A0B0-C04A-216CAC038021}" v="2" dt="2024-07-09T16:29:43.940"/>
    <p1510:client id="{B4A5BC74-2324-F5AD-D526-FF9A8B98AC0B}" v="44" dt="2024-07-09T16:39:56.909"/>
    <p1510:client id="{BCDBC4F1-89C6-43B0-4BDC-45C882BF22D4}" v="235" dt="2024-07-09T17:07:23.388"/>
    <p1510:client id="{CCA1F376-655B-A541-7432-5CBBB38FC3DD}" v="133" dt="2024-07-09T14:49:29.726"/>
    <p1510:client id="{CFA24774-4359-519E-4E56-6C96F4E3F298}" v="147" dt="2024-07-09T16:30:04.388"/>
    <p1510:client id="{E14BB771-4F11-247D-D299-45E08779814D}" v="103" dt="2024-07-09T17:13:46.251"/>
    <p1510:client id="{E6AF0A9E-93B8-9345-8F97-6761DCC36F40}" v="370" dt="2024-07-09T17:02:13.790"/>
    <p1510:client id="{FAC494DA-E129-679F-7407-52F163ADE221}" v="6" dt="2024-07-09T16:45:34.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Intro/Close, slide 2: Rey</a:t>
            </a:r>
          </a:p>
          <a:p>
            <a:endParaRPr lang="en-US"/>
          </a:p>
          <a:p>
            <a:r>
              <a:rPr lang="en-US"/>
              <a:t>Scope Slides 3-4 Raven/Ytha </a:t>
            </a:r>
          </a:p>
          <a:p>
            <a:endParaRPr lang="en-US"/>
          </a:p>
          <a:p>
            <a:r>
              <a:rPr lang="en-US"/>
              <a:t>Stakeholders 5 Aman </a:t>
            </a:r>
          </a:p>
          <a:p>
            <a:endParaRPr lang="en-US"/>
          </a:p>
          <a:p>
            <a:r>
              <a:rPr lang="en-US"/>
              <a:t>WBS 6-7 Joel </a:t>
            </a:r>
          </a:p>
          <a:p>
            <a:endParaRPr lang="en-US"/>
          </a:p>
          <a:p>
            <a:r>
              <a:rPr lang="en-US"/>
              <a:t>Communication Plan 8 Mauricio </a:t>
            </a:r>
          </a:p>
          <a:p>
            <a:endParaRPr lang="en-US"/>
          </a:p>
          <a:p>
            <a:r>
              <a:rPr lang="en-US"/>
              <a:t>slide 9 budget 9  Aman </a:t>
            </a:r>
          </a:p>
          <a:p>
            <a:endParaRPr lang="en-US"/>
          </a:p>
          <a:p>
            <a:r>
              <a:rPr lang="en-US"/>
              <a:t>Contributions 10 (Add Independently)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cs typeface="Calibri"/>
              </a:rPr>
              <a:t>3.0: For Entertainment: When we manage music we will set-up different nights with music genres  </a:t>
            </a:r>
          </a:p>
          <a:p>
            <a:r>
              <a:rPr lang="en-US">
                <a:cs typeface="Calibri"/>
              </a:rPr>
              <a:t>4.0: For Marketing: When we set up the social media accounts that will include Tik Tok, Facebook, Instagram etc </a:t>
            </a:r>
          </a:p>
          <a:p>
            <a:endParaRPr lang="en-US">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415817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cs typeface="Calibri"/>
              </a:rPr>
              <a:t>5.0: For Operations: We will manage daily maintenance of the ice rink until the event ends</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16263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mauricio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rey:  in conclusion we are very excited to embrace the spirt of togetherness and joy that knights on ice will bring to our community.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Intro/Close, slide 2: Rey</a:t>
            </a:r>
          </a:p>
          <a:p>
            <a:endParaRPr lang="en-US"/>
          </a:p>
          <a:p>
            <a:r>
              <a:rPr lang="en-US"/>
              <a:t>Scope Slides 3-4 Raven/Ytha </a:t>
            </a:r>
          </a:p>
          <a:p>
            <a:endParaRPr lang="en-US"/>
          </a:p>
          <a:p>
            <a:r>
              <a:rPr lang="en-US"/>
              <a:t>Stakeholders 5 Aman </a:t>
            </a:r>
          </a:p>
          <a:p>
            <a:endParaRPr lang="en-US"/>
          </a:p>
          <a:p>
            <a:r>
              <a:rPr lang="en-US"/>
              <a:t>WBS 6-7 Joel </a:t>
            </a:r>
          </a:p>
          <a:p>
            <a:endParaRPr lang="en-US"/>
          </a:p>
          <a:p>
            <a:r>
              <a:rPr lang="en-US"/>
              <a:t>Communication Plan 8 Mauricio </a:t>
            </a:r>
          </a:p>
          <a:p>
            <a:endParaRPr lang="en-US"/>
          </a:p>
          <a:p>
            <a:r>
              <a:rPr lang="en-US"/>
              <a:t>slide 9 budget 9  Aman </a:t>
            </a:r>
          </a:p>
          <a:p>
            <a:endParaRPr lang="en-US"/>
          </a:p>
          <a:p>
            <a:r>
              <a:rPr lang="en-US"/>
              <a:t>Contributions 10 (Add Independently)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Rey: </a:t>
            </a:r>
          </a:p>
          <a:p>
            <a:r>
              <a:rPr lang="en-US"/>
              <a:t>" good evening fellow knights, do you guys recall what holiday cheer felt like before covid stole holiday cheer of light up ucf? </a:t>
            </a:r>
          </a:p>
          <a:p>
            <a:r>
              <a:rPr lang="en-US"/>
              <a:t> well no worries, the icy knights are here.. today we  promise to thaw the winter chill and warm your hearts with excitement with the iciest tradition yet, "knights on 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ytha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ytha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err="1"/>
              <a:t>ytha</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49729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aman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cs typeface="Calibri"/>
              </a:rPr>
              <a:t>Joel</a:t>
            </a:r>
          </a:p>
          <a:p>
            <a:r>
              <a:rPr lang="en-US">
                <a:cs typeface="Calibri"/>
              </a:rPr>
              <a:t>Thank you Aman</a:t>
            </a:r>
            <a:endParaRPr lang="en-US" err="1">
              <a:cs typeface="Calibri"/>
            </a:endParaRPr>
          </a:p>
          <a:p>
            <a:r>
              <a:rPr lang="en-US">
                <a:cs typeface="Calibri"/>
              </a:rPr>
              <a:t>" Here we have the work-break down structure that breaks all the levels and tasks of the project </a:t>
            </a:r>
          </a:p>
          <a:p>
            <a:r>
              <a:rPr lang="en-US">
                <a:cs typeface="Calibri"/>
              </a:rPr>
              <a:t>Our work breakdown goes by five phases:</a:t>
            </a:r>
          </a:p>
          <a:p>
            <a:r>
              <a:rPr lang="en-US">
                <a:cs typeface="Calibri"/>
              </a:rPr>
              <a:t> 1.0: " We have human capital: where we will contact volunteers and hire entertainers.</a:t>
            </a:r>
          </a:p>
          <a:p>
            <a:r>
              <a:rPr lang="en-US">
                <a:cs typeface="Calibri"/>
              </a:rPr>
              <a:t> 2.0: " We have vendor allocation: where we reach out to local vendors and negotiate sponsor opportunities </a:t>
            </a:r>
          </a:p>
          <a:p>
            <a:r>
              <a:rPr lang="en-US">
                <a:cs typeface="Calibri"/>
              </a:rPr>
              <a:t> 3.0: " We have entertainment: We will manage the music and set up the movie knight</a:t>
            </a:r>
          </a:p>
          <a:p>
            <a:r>
              <a:rPr lang="en-US">
                <a:cs typeface="Calibri"/>
              </a:rPr>
              <a:t> 4.0: " We have Marketing: where we will create our "knights on ice" social media</a:t>
            </a:r>
          </a:p>
          <a:p>
            <a:r>
              <a:rPr lang="en-US">
                <a:cs typeface="Calibri"/>
              </a:rPr>
              <a:t> 5.0: " Lastly we have operations: we will handle ticket sales and manage maintenance</a:t>
            </a:r>
          </a:p>
          <a:p>
            <a:endParaRPr lang="en-US">
              <a:cs typeface="Calibri"/>
            </a:endParaRPr>
          </a:p>
          <a:p>
            <a:endParaRPr lang="en-US">
              <a:cs typeface="Calibri"/>
            </a:endParaRPr>
          </a:p>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cs typeface="Calibri"/>
              </a:rPr>
              <a:t>1.0:  For Human Capital: When we contact volunteers we will reach out to Student Government Association</a:t>
            </a:r>
          </a:p>
          <a:p>
            <a:r>
              <a:rPr lang="en-US">
                <a:cs typeface="Calibri"/>
              </a:rPr>
              <a:t>2.0: For Vendor Allocation:  When we reach out to local vendors we had the ice cream shop scoops in mind</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968766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2" name="Freeform 2"/>
          <p:cNvSpPr/>
          <p:nvPr/>
        </p:nvSpPr>
        <p:spPr>
          <a:xfrm>
            <a:off x="0" y="-795543"/>
            <a:ext cx="18288000" cy="12982598"/>
          </a:xfrm>
          <a:custGeom>
            <a:avLst/>
            <a:gdLst/>
            <a:ahLst/>
            <a:cxnLst/>
            <a:rect l="l" t="t" r="r" b="b"/>
            <a:pathLst>
              <a:path w="18288000" h="12982598">
                <a:moveTo>
                  <a:pt x="0" y="0"/>
                </a:moveTo>
                <a:lnTo>
                  <a:pt x="18288000" y="0"/>
                </a:lnTo>
                <a:lnTo>
                  <a:pt x="18288000" y="12982598"/>
                </a:lnTo>
                <a:lnTo>
                  <a:pt x="0" y="12982598"/>
                </a:lnTo>
                <a:lnTo>
                  <a:pt x="0" y="0"/>
                </a:lnTo>
                <a:close/>
              </a:path>
            </a:pathLst>
          </a:custGeom>
          <a:blipFill>
            <a:blip r:embed="rId3">
              <a:alphaModFix amt="50000"/>
            </a:blip>
            <a:stretch>
              <a:fillRect t="-8698" r="-95" b="-32300"/>
            </a:stretch>
          </a:blipFill>
        </p:spPr>
        <p:txBody>
          <a:bodyPr/>
          <a:lstStyle/>
          <a:p>
            <a:endParaRPr lang="en-US"/>
          </a:p>
        </p:txBody>
      </p:sp>
      <p:sp>
        <p:nvSpPr>
          <p:cNvPr id="3" name="Freeform 3"/>
          <p:cNvSpPr/>
          <p:nvPr/>
        </p:nvSpPr>
        <p:spPr>
          <a:xfrm>
            <a:off x="9448800" y="4498768"/>
            <a:ext cx="12422038" cy="82296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1857223" y="7749572"/>
            <a:ext cx="6282937" cy="2203937"/>
          </a:xfrm>
          <a:prstGeom prst="rect">
            <a:avLst/>
          </a:prstGeom>
        </p:spPr>
        <p:txBody>
          <a:bodyPr lIns="0" tIns="0" rIns="0" bIns="0" rtlCol="0" anchor="t">
            <a:spAutoFit/>
          </a:bodyPr>
          <a:lstStyle/>
          <a:p>
            <a:pPr algn="ctr">
              <a:lnSpc>
                <a:spcPts val="3546"/>
              </a:lnSpc>
              <a:spcBef>
                <a:spcPct val="0"/>
              </a:spcBef>
            </a:pPr>
            <a:r>
              <a:rPr lang="en-US" sz="2500" b="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Aman </a:t>
            </a:r>
            <a:r>
              <a:rPr lang="en-US" sz="2500" b="1" err="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Jasani</a:t>
            </a:r>
            <a:r>
              <a:rPr lang="en-US" sz="2500" b="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 Hunter Capelli, Joel Mejia*, </a:t>
            </a:r>
            <a:r>
              <a:rPr lang="en-US" sz="2500" b="1" err="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Maiya</a:t>
            </a:r>
            <a:r>
              <a:rPr lang="en-US" sz="2500" b="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 </a:t>
            </a:r>
            <a:r>
              <a:rPr lang="en-US" sz="2500" b="1" err="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Giarratano</a:t>
            </a:r>
            <a:r>
              <a:rPr lang="en-US" sz="2500" b="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 Mauricio Vidal*, Moira </a:t>
            </a:r>
            <a:r>
              <a:rPr lang="en-US" sz="2500" b="1" err="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Martinous</a:t>
            </a:r>
            <a:r>
              <a:rPr lang="en-US" sz="2500" b="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 Tyra Wong-Sang, </a:t>
            </a:r>
            <a:r>
              <a:rPr lang="en-US" sz="2500" b="1" err="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Ythamarie</a:t>
            </a:r>
            <a:r>
              <a:rPr lang="en-US" sz="2500" b="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 Rosario*, </a:t>
            </a:r>
            <a:r>
              <a:rPr lang="en-US" sz="2500" b="1" err="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Reyvan</a:t>
            </a:r>
            <a:r>
              <a:rPr lang="en-US" sz="2500" b="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 </a:t>
            </a:r>
            <a:r>
              <a:rPr lang="en-US" sz="2500" b="1" err="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Demesmin</a:t>
            </a:r>
            <a:r>
              <a:rPr lang="en-US" sz="2500" b="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a:t>
            </a:r>
          </a:p>
          <a:p>
            <a:pPr algn="ctr">
              <a:lnSpc>
                <a:spcPts val="3546"/>
              </a:lnSpc>
              <a:spcBef>
                <a:spcPct val="0"/>
              </a:spcBef>
            </a:pPr>
            <a:r>
              <a:rPr lang="en-US" b="1">
                <a:solidFill>
                  <a:srgbClr val="151F28"/>
                </a:solidFill>
                <a:latin typeface="Helvetica Neue Condensed"/>
                <a:ea typeface="Helvetica Neue Condensed" panose="02000503000000020004" pitchFamily="2" charset="0"/>
                <a:cs typeface="Helvetica Neue Condensed" panose="02000503000000020004" pitchFamily="2" charset="0"/>
                <a:sym typeface="Canva Sans"/>
              </a:rPr>
              <a:t>*Presenting</a:t>
            </a:r>
          </a:p>
        </p:txBody>
      </p:sp>
      <p:sp>
        <p:nvSpPr>
          <p:cNvPr id="5" name="TextBox 5"/>
          <p:cNvSpPr txBox="1"/>
          <p:nvPr/>
        </p:nvSpPr>
        <p:spPr>
          <a:xfrm>
            <a:off x="5486400" y="172559"/>
            <a:ext cx="7615017" cy="1389541"/>
          </a:xfrm>
          <a:prstGeom prst="rect">
            <a:avLst/>
          </a:prstGeom>
        </p:spPr>
        <p:txBody>
          <a:bodyPr lIns="0" tIns="0" rIns="0" bIns="0" rtlCol="0" anchor="t">
            <a:spAutoFit/>
          </a:bodyPr>
          <a:lstStyle/>
          <a:p>
            <a:pPr algn="ctr">
              <a:lnSpc>
                <a:spcPts val="8461"/>
              </a:lnSpc>
              <a:spcBef>
                <a:spcPct val="0"/>
              </a:spcBef>
            </a:pPr>
            <a:r>
              <a:rPr lang="en-US" sz="6044" spc="888">
                <a:solidFill>
                  <a:srgbClr val="FFD700">
                    <a:alpha val="40784"/>
                  </a:srgbClr>
                </a:solidFill>
                <a:latin typeface="League Spartan"/>
                <a:ea typeface="League Spartan"/>
                <a:cs typeface="League Spartan"/>
                <a:sym typeface="League Spartan"/>
              </a:rPr>
              <a:t>MILLICAN HALL</a:t>
            </a:r>
          </a:p>
        </p:txBody>
      </p:sp>
      <p:sp>
        <p:nvSpPr>
          <p:cNvPr id="6" name="TextBox 6"/>
          <p:cNvSpPr txBox="1"/>
          <p:nvPr/>
        </p:nvSpPr>
        <p:spPr>
          <a:xfrm>
            <a:off x="948652" y="2933700"/>
            <a:ext cx="16390695" cy="2502608"/>
          </a:xfrm>
          <a:prstGeom prst="rect">
            <a:avLst/>
          </a:prstGeom>
          <a:ln>
            <a:solidFill>
              <a:schemeClr val="accent1"/>
            </a:solidFill>
          </a:ln>
        </p:spPr>
        <p:txBody>
          <a:bodyPr wrap="square" lIns="0" tIns="0" rIns="0" bIns="0" rtlCol="0" anchor="t">
            <a:spAutoFit/>
          </a:bodyPr>
          <a:lstStyle/>
          <a:p>
            <a:pPr algn="ctr">
              <a:lnSpc>
                <a:spcPts val="16065"/>
              </a:lnSpc>
            </a:pPr>
            <a:r>
              <a:rPr lang="en-US" sz="24800" spc="300">
                <a:ln>
                  <a:solidFill>
                    <a:schemeClr val="accent1">
                      <a:alpha val="43000"/>
                    </a:schemeClr>
                  </a:solidFill>
                </a:ln>
                <a:solidFill>
                  <a:srgbClr val="FFFBF7"/>
                </a:solidFill>
                <a:latin typeface="Bebas Neue" panose="020B0606020202050201" pitchFamily="34" charset="77"/>
                <a:ea typeface="Canva Sans"/>
                <a:cs typeface="Canva Sans"/>
                <a:sym typeface="Canva Sans"/>
              </a:rPr>
              <a:t>KNIGHTS ON </a:t>
            </a:r>
            <a:r>
              <a:rPr lang="en-US" sz="24800" spc="300">
                <a:ln w="44450">
                  <a:solidFill>
                    <a:schemeClr val="tx2">
                      <a:alpha val="43000"/>
                    </a:schemeClr>
                  </a:solidFill>
                </a:ln>
                <a:solidFill>
                  <a:srgbClr val="FFFBF7"/>
                </a:solidFill>
                <a:latin typeface="Bebas Neue" panose="020B0606020202050201" pitchFamily="34" charset="77"/>
                <a:ea typeface="Canva Sans"/>
                <a:cs typeface="Canva Sans"/>
                <a:sym typeface="Canva Sans"/>
              </a:rPr>
              <a:t>ICE</a:t>
            </a:r>
            <a:r>
              <a:rPr lang="en-US" sz="24800" spc="300">
                <a:ln>
                  <a:solidFill>
                    <a:schemeClr val="accent1">
                      <a:alpha val="43000"/>
                    </a:schemeClr>
                  </a:solidFill>
                </a:ln>
                <a:solidFill>
                  <a:srgbClr val="FFFBF7"/>
                </a:solidFill>
                <a:latin typeface="Bebas Neue" panose="020B0606020202050201" pitchFamily="34" charset="77"/>
                <a:ea typeface="Canva Sans"/>
                <a:cs typeface="Canva Sans"/>
                <a:sym typeface="Canva Sans"/>
              </a:rPr>
              <a:t>!</a:t>
            </a:r>
          </a:p>
        </p:txBody>
      </p:sp>
      <p:sp>
        <p:nvSpPr>
          <p:cNvPr id="7" name="TextBox 7"/>
          <p:cNvSpPr txBox="1"/>
          <p:nvPr/>
        </p:nvSpPr>
        <p:spPr>
          <a:xfrm>
            <a:off x="11857223" y="7025093"/>
            <a:ext cx="6282937" cy="612570"/>
          </a:xfrm>
          <a:prstGeom prst="rect">
            <a:avLst/>
          </a:prstGeom>
        </p:spPr>
        <p:txBody>
          <a:bodyPr lIns="0" tIns="0" rIns="0" bIns="0" rtlCol="0" anchor="t">
            <a:spAutoFit/>
          </a:bodyPr>
          <a:lstStyle/>
          <a:p>
            <a:pPr algn="ctr">
              <a:lnSpc>
                <a:spcPts val="5086"/>
              </a:lnSpc>
              <a:spcBef>
                <a:spcPct val="0"/>
              </a:spcBef>
            </a:pPr>
            <a:r>
              <a:rPr lang="en-US" sz="3633" b="1">
                <a:solidFill>
                  <a:srgbClr val="151F28"/>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Canva Sans"/>
              </a:rPr>
              <a:t>Icy Knights: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129641261"/>
              </p:ext>
            </p:extLst>
          </p:nvPr>
        </p:nvGraphicFramePr>
        <p:xfrm>
          <a:off x="1028700" y="868689"/>
          <a:ext cx="16482464" cy="8549621"/>
        </p:xfrm>
        <a:graphic>
          <a:graphicData uri="http://schemas.openxmlformats.org/drawingml/2006/table">
            <a:tbl>
              <a:tblPr/>
              <a:tblGrid>
                <a:gridCol w="1507036">
                  <a:extLst>
                    <a:ext uri="{9D8B030D-6E8A-4147-A177-3AD203B41FA5}">
                      <a16:colId xmlns:a16="http://schemas.microsoft.com/office/drawing/2014/main" val="20000"/>
                    </a:ext>
                  </a:extLst>
                </a:gridCol>
                <a:gridCol w="3710596">
                  <a:extLst>
                    <a:ext uri="{9D8B030D-6E8A-4147-A177-3AD203B41FA5}">
                      <a16:colId xmlns:a16="http://schemas.microsoft.com/office/drawing/2014/main" val="20001"/>
                    </a:ext>
                  </a:extLst>
                </a:gridCol>
                <a:gridCol w="11264832">
                  <a:extLst>
                    <a:ext uri="{9D8B030D-6E8A-4147-A177-3AD203B41FA5}">
                      <a16:colId xmlns:a16="http://schemas.microsoft.com/office/drawing/2014/main" val="20002"/>
                    </a:ext>
                  </a:extLst>
                </a:gridCol>
              </a:tblGrid>
              <a:tr h="821242">
                <a:tc>
                  <a:txBody>
                    <a:bodyPr/>
                    <a:lstStyle/>
                    <a:p>
                      <a:pPr algn="l">
                        <a:lnSpc>
                          <a:spcPts val="2939"/>
                        </a:lnSpc>
                        <a:defRPr/>
                      </a:pPr>
                      <a:r>
                        <a:rPr lang="en-US" sz="2050">
                          <a:solidFill>
                            <a:srgbClr val="FFFFFF"/>
                          </a:solidFill>
                          <a:latin typeface="Canva Sans"/>
                          <a:ea typeface="Canva Sans"/>
                          <a:cs typeface="Canva Sans"/>
                          <a:sym typeface="Canva Sans"/>
                        </a:rPr>
                        <a:t>2.4</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a:ea typeface="Canva Sans"/>
                          <a:cs typeface="Canva Sans"/>
                          <a:sym typeface="Canva Sans"/>
                        </a:rPr>
                        <a:t>Assign Table Site</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rPr>
                        <a:t>Create </a:t>
                      </a:r>
                      <a:r>
                        <a:rPr lang="en-US" sz="2050">
                          <a:solidFill>
                            <a:srgbClr val="FFFFFF"/>
                          </a:solidFill>
                          <a:latin typeface="Canva Sans"/>
                          <a:ea typeface="Canva Sans"/>
                          <a:cs typeface="Canva Sans"/>
                          <a:sym typeface="Canva Sans"/>
                        </a:rPr>
                        <a:t>table arrangement with our premium sponsors being at the forefront</a:t>
                      </a:r>
                      <a:r>
                        <a:rPr lang="en-US" sz="2050">
                          <a:solidFill>
                            <a:srgbClr val="FFFFFF"/>
                          </a:solidFill>
                          <a:latin typeface="Canva Sans"/>
                          <a:ea typeface="Canva Sans"/>
                          <a:cs typeface="Canva Sans"/>
                        </a:rPr>
                        <a:t> </a:t>
                      </a:r>
                      <a:r>
                        <a:rPr lang="en-US" sz="2050">
                          <a:solidFill>
                            <a:srgbClr val="FFFFFF"/>
                          </a:solidFill>
                          <a:latin typeface="Canva Sans Bold"/>
                          <a:ea typeface="Canva Sans"/>
                          <a:cs typeface="Canva Sans"/>
                        </a:rPr>
                        <a:t> </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821242">
                <a:tc>
                  <a:txBody>
                    <a:bodyPr/>
                    <a:lstStyle/>
                    <a:p>
                      <a:pPr algn="l">
                        <a:lnSpc>
                          <a:spcPts val="2939"/>
                        </a:lnSpc>
                        <a:defRPr/>
                      </a:pPr>
                      <a:r>
                        <a:rPr lang="en-US" sz="2050">
                          <a:solidFill>
                            <a:srgbClr val="FFFFFF"/>
                          </a:solidFill>
                          <a:latin typeface="Canva Sans"/>
                          <a:ea typeface="Canva Sans"/>
                          <a:cs typeface="Canva Sans"/>
                          <a:sym typeface="Canva Sans"/>
                        </a:rPr>
                        <a:t>3.1</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a:ea typeface="Canva Sans"/>
                          <a:cs typeface="Canva Sans"/>
                          <a:sym typeface="Canva Sans"/>
                        </a:rPr>
                        <a:t>Operate Ice Skating Rink</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rPr>
                        <a:t>Maintain </a:t>
                      </a:r>
                      <a:r>
                        <a:rPr lang="en-US" sz="2050">
                          <a:solidFill>
                            <a:srgbClr val="FFFFFF"/>
                          </a:solidFill>
                          <a:latin typeface="Canva Sans"/>
                          <a:ea typeface="Canva Sans"/>
                          <a:cs typeface="Canva Sans"/>
                          <a:sym typeface="Canva Sans"/>
                        </a:rPr>
                        <a:t>ice rink, skates, and safety gear</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821242">
                <a:tc>
                  <a:txBody>
                    <a:bodyPr/>
                    <a:lstStyle/>
                    <a:p>
                      <a:pPr algn="l">
                        <a:lnSpc>
                          <a:spcPts val="2939"/>
                        </a:lnSpc>
                        <a:defRPr/>
                      </a:pPr>
                      <a:r>
                        <a:rPr lang="en-US" sz="2050">
                          <a:solidFill>
                            <a:srgbClr val="FFFFFF"/>
                          </a:solidFill>
                          <a:latin typeface="Canva Sans"/>
                          <a:ea typeface="Canva Sans"/>
                          <a:cs typeface="Canva Sans"/>
                          <a:sym typeface="Canva Sans"/>
                        </a:rPr>
                        <a:t>3.2</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a:ea typeface="Canva Sans"/>
                          <a:cs typeface="Canva Sans"/>
                          <a:sym typeface="Canva Sans"/>
                        </a:rPr>
                        <a:t>Manage Music</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sym typeface="Canva Sans"/>
                        </a:rPr>
                        <a:t>Set up nights with different genres and acts</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158443">
                <a:tc>
                  <a:txBody>
                    <a:bodyPr/>
                    <a:lstStyle/>
                    <a:p>
                      <a:pPr algn="l">
                        <a:lnSpc>
                          <a:spcPts val="2939"/>
                        </a:lnSpc>
                        <a:defRPr/>
                      </a:pPr>
                      <a:r>
                        <a:rPr lang="en-US" sz="2050">
                          <a:solidFill>
                            <a:srgbClr val="FFFFFF"/>
                          </a:solidFill>
                          <a:latin typeface="Canva Sans"/>
                          <a:ea typeface="Canva Sans"/>
                          <a:cs typeface="Canva Sans"/>
                          <a:sym typeface="Canva Sans"/>
                        </a:rPr>
                        <a:t>3.3</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a:ea typeface="Canva Sans"/>
                          <a:cs typeface="Canva Sans"/>
                          <a:sym typeface="Canva Sans"/>
                        </a:rPr>
                        <a:t>Install Fake Snow</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rPr>
                        <a:t>Install</a:t>
                      </a:r>
                      <a:r>
                        <a:rPr lang="en-US" sz="2050">
                          <a:solidFill>
                            <a:srgbClr val="FFFFFF"/>
                          </a:solidFill>
                          <a:latin typeface="Canva Sans"/>
                          <a:ea typeface="Canva Sans"/>
                          <a:cs typeface="Canva Sans"/>
                          <a:sym typeface="Canva Sans"/>
                        </a:rPr>
                        <a:t> snow machines and place fake snow</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821242">
                <a:tc>
                  <a:txBody>
                    <a:bodyPr/>
                    <a:lstStyle/>
                    <a:p>
                      <a:pPr algn="l">
                        <a:lnSpc>
                          <a:spcPts val="2939"/>
                        </a:lnSpc>
                        <a:defRPr/>
                      </a:pPr>
                      <a:r>
                        <a:rPr lang="en-US" sz="2050">
                          <a:solidFill>
                            <a:srgbClr val="FFFFFF"/>
                          </a:solidFill>
                          <a:latin typeface="Canva Sans"/>
                          <a:ea typeface="Canva Sans"/>
                          <a:cs typeface="Canva Sans"/>
                          <a:sym typeface="Canva Sans"/>
                        </a:rPr>
                        <a:t>3.4</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a:ea typeface="Canva Sans"/>
                          <a:cs typeface="Canva Sans"/>
                          <a:sym typeface="Canva Sans"/>
                        </a:rPr>
                        <a:t>Set up Movie Knight</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rPr>
                        <a:t>Borrow</a:t>
                      </a:r>
                      <a:r>
                        <a:rPr lang="en-US" sz="2050">
                          <a:solidFill>
                            <a:srgbClr val="FFFFFF"/>
                          </a:solidFill>
                          <a:latin typeface="Canva Sans"/>
                          <a:ea typeface="Canva Sans"/>
                          <a:cs typeface="Canva Sans"/>
                          <a:sym typeface="Canva Sans"/>
                        </a:rPr>
                        <a:t> SGA projector and movie screen</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1231863">
                <a:tc>
                  <a:txBody>
                    <a:bodyPr/>
                    <a:lstStyle/>
                    <a:p>
                      <a:pPr algn="l">
                        <a:lnSpc>
                          <a:spcPts val="2939"/>
                        </a:lnSpc>
                        <a:defRPr/>
                      </a:pPr>
                      <a:r>
                        <a:rPr lang="en-US" sz="2050">
                          <a:solidFill>
                            <a:srgbClr val="FFFFFF"/>
                          </a:solidFill>
                          <a:latin typeface="Canva Sans"/>
                          <a:ea typeface="Canva Sans"/>
                          <a:cs typeface="Canva Sans"/>
                          <a:sym typeface="Canva Sans"/>
                        </a:rPr>
                        <a:t>4.1</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Bold"/>
                          <a:ea typeface="Canva Sans Bold"/>
                          <a:cs typeface="Canva Sans Bold"/>
                          <a:sym typeface="Canva Sans Bold"/>
                        </a:rPr>
                        <a:t>Create “Knights on Ice” Accounts</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sym typeface="Canva Sans"/>
                        </a:rPr>
                        <a:t>Build all the social media platforms (Tik Tok, Instagram, Facebook, X, etc.) for Knights on Ice.</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1231863">
                <a:tc>
                  <a:txBody>
                    <a:bodyPr/>
                    <a:lstStyle/>
                    <a:p>
                      <a:pPr algn="l">
                        <a:lnSpc>
                          <a:spcPts val="2939"/>
                        </a:lnSpc>
                        <a:defRPr/>
                      </a:pPr>
                      <a:r>
                        <a:rPr lang="en-US" sz="2050">
                          <a:solidFill>
                            <a:srgbClr val="FFFFFF"/>
                          </a:solidFill>
                          <a:latin typeface="Canva Sans"/>
                          <a:ea typeface="Canva Sans"/>
                          <a:cs typeface="Canva Sans"/>
                          <a:sym typeface="Canva Sans"/>
                        </a:rPr>
                        <a:t>4.2:</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Bold"/>
                          <a:ea typeface="Canva Sans Bold"/>
                          <a:cs typeface="Canva Sans Bold"/>
                          <a:sym typeface="Canva Sans Bold"/>
                        </a:rPr>
                        <a:t>Broadcast Throughout Campus</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sym typeface="Canva Sans"/>
                        </a:rPr>
                        <a:t>Put out promotion flyers on monitors in UCF buildings, tabling, and physical flyers in dorms and offices.</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1642484">
                <a:tc>
                  <a:txBody>
                    <a:bodyPr/>
                    <a:lstStyle/>
                    <a:p>
                      <a:pPr algn="l">
                        <a:lnSpc>
                          <a:spcPts val="2939"/>
                        </a:lnSpc>
                        <a:defRPr/>
                      </a:pPr>
                      <a:r>
                        <a:rPr lang="en-US" sz="2050">
                          <a:solidFill>
                            <a:srgbClr val="FFFFFF"/>
                          </a:solidFill>
                          <a:latin typeface="Canva Sans"/>
                          <a:ea typeface="Canva Sans"/>
                          <a:cs typeface="Canva Sans"/>
                          <a:sym typeface="Canva Sans"/>
                        </a:rPr>
                        <a:t>4.3:</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Bold"/>
                          <a:ea typeface="Canva Sans Bold"/>
                          <a:cs typeface="Canva Sans Bold"/>
                          <a:sym typeface="Canva Sans Bold"/>
                        </a:rPr>
                        <a:t>Contact Local and UCF Influencers</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sym typeface="Canva Sans"/>
                        </a:rPr>
                        <a:t>Find UCF students and local Orlando residents who have a large social media presence/platform, to promote Knights on Ice, and invite them to the event to show it off to bring more guests in.</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941387757"/>
              </p:ext>
            </p:extLst>
          </p:nvPr>
        </p:nvGraphicFramePr>
        <p:xfrm>
          <a:off x="1028700" y="1762092"/>
          <a:ext cx="15870144" cy="6762815"/>
        </p:xfrm>
        <a:graphic>
          <a:graphicData uri="http://schemas.openxmlformats.org/drawingml/2006/table">
            <a:tbl>
              <a:tblPr/>
              <a:tblGrid>
                <a:gridCol w="1451050">
                  <a:extLst>
                    <a:ext uri="{9D8B030D-6E8A-4147-A177-3AD203B41FA5}">
                      <a16:colId xmlns:a16="http://schemas.microsoft.com/office/drawing/2014/main" val="20000"/>
                    </a:ext>
                  </a:extLst>
                </a:gridCol>
                <a:gridCol w="3454697">
                  <a:extLst>
                    <a:ext uri="{9D8B030D-6E8A-4147-A177-3AD203B41FA5}">
                      <a16:colId xmlns:a16="http://schemas.microsoft.com/office/drawing/2014/main" val="20001"/>
                    </a:ext>
                  </a:extLst>
                </a:gridCol>
                <a:gridCol w="10964397">
                  <a:extLst>
                    <a:ext uri="{9D8B030D-6E8A-4147-A177-3AD203B41FA5}">
                      <a16:colId xmlns:a16="http://schemas.microsoft.com/office/drawing/2014/main" val="20002"/>
                    </a:ext>
                  </a:extLst>
                </a:gridCol>
              </a:tblGrid>
              <a:tr h="1117573">
                <a:tc>
                  <a:txBody>
                    <a:bodyPr/>
                    <a:lstStyle/>
                    <a:p>
                      <a:pPr algn="l">
                        <a:lnSpc>
                          <a:spcPts val="2939"/>
                        </a:lnSpc>
                        <a:defRPr/>
                      </a:pPr>
                      <a:r>
                        <a:rPr lang="en-US" sz="2050">
                          <a:solidFill>
                            <a:srgbClr val="FFFFFF"/>
                          </a:solidFill>
                          <a:latin typeface="Canva Sans"/>
                          <a:ea typeface="Canva Sans"/>
                          <a:cs typeface="Canva Sans"/>
                          <a:sym typeface="Canva Sans"/>
                        </a:rPr>
                        <a:t>4.4:</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a:ea typeface="Canva Sans"/>
                          <a:cs typeface="Canva Sans"/>
                          <a:sym typeface="Canva Sans"/>
                        </a:rPr>
                        <a:t>Post on Social Media</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sym typeface="Canva Sans"/>
                        </a:rPr>
                        <a:t>Use the Knights on Ice social media platforms to post 2 times weekly with updates on the event, as well as any information attendees would need to know.</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479323">
                <a:tc>
                  <a:txBody>
                    <a:bodyPr/>
                    <a:lstStyle/>
                    <a:p>
                      <a:pPr algn="l">
                        <a:lnSpc>
                          <a:spcPts val="2939"/>
                        </a:lnSpc>
                        <a:defRPr/>
                      </a:pPr>
                      <a:r>
                        <a:rPr lang="en-US" sz="2050">
                          <a:solidFill>
                            <a:srgbClr val="FFFFFF"/>
                          </a:solidFill>
                          <a:latin typeface="Canva Sans"/>
                          <a:ea typeface="Canva Sans"/>
                          <a:cs typeface="Canva Sans"/>
                          <a:sym typeface="Canva Sans"/>
                        </a:rPr>
                        <a:t>5.1:</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a:ea typeface="Canva Sans"/>
                          <a:cs typeface="Canva Sans"/>
                          <a:sym typeface="Canva Sans"/>
                        </a:rPr>
                        <a:t>Receive Guests and Manage Ticket Sales</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sym typeface="Canva Sans"/>
                        </a:rPr>
                        <a:t>Create an online ticketing platform for purchasing and allows us to manage the analytics and trends in ticket sales.</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117573">
                <a:tc>
                  <a:txBody>
                    <a:bodyPr/>
                    <a:lstStyle/>
                    <a:p>
                      <a:pPr algn="l">
                        <a:lnSpc>
                          <a:spcPts val="2939"/>
                        </a:lnSpc>
                        <a:defRPr/>
                      </a:pPr>
                      <a:r>
                        <a:rPr lang="en-US" sz="2050">
                          <a:solidFill>
                            <a:srgbClr val="FFFFFF"/>
                          </a:solidFill>
                          <a:latin typeface="Canva Sans"/>
                          <a:ea typeface="Canva Sans"/>
                          <a:cs typeface="Canva Sans"/>
                          <a:sym typeface="Canva Sans"/>
                        </a:rPr>
                        <a:t>5.2:</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a:ea typeface="Canva Sans"/>
                          <a:cs typeface="Canva Sans"/>
                          <a:sym typeface="Canva Sans"/>
                        </a:rPr>
                        <a:t>Organize and Manage Maintenance</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sym typeface="Canva Sans"/>
                        </a:rPr>
                        <a:t>Bring in the ice management team, grounds keepers, and first aid and safety crews, and manage them throughout the event.</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490097">
                <a:tc>
                  <a:txBody>
                    <a:bodyPr/>
                    <a:lstStyle/>
                    <a:p>
                      <a:pPr algn="l">
                        <a:lnSpc>
                          <a:spcPts val="2939"/>
                        </a:lnSpc>
                        <a:defRPr/>
                      </a:pPr>
                      <a:r>
                        <a:rPr lang="en-US" sz="2050">
                          <a:solidFill>
                            <a:srgbClr val="FFFFFF"/>
                          </a:solidFill>
                          <a:latin typeface="Canva Sans"/>
                          <a:ea typeface="Canva Sans"/>
                          <a:cs typeface="Canva Sans"/>
                          <a:sym typeface="Canva Sans"/>
                        </a:rPr>
                        <a:t>5.3:</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b="0">
                          <a:solidFill>
                            <a:srgbClr val="FFFFFF"/>
                          </a:solidFill>
                          <a:latin typeface="Canva Sans Bold"/>
                          <a:ea typeface="Canva Sans Bold"/>
                          <a:cs typeface="Canva Sans Bold"/>
                          <a:sym typeface="Canva Sans Bold"/>
                        </a:rPr>
                        <a:t>Prepare the Site: Drain</a:t>
                      </a:r>
                      <a:r>
                        <a:rPr lang="en-US" sz="2050" b="0">
                          <a:solidFill>
                            <a:srgbClr val="FFFFFF"/>
                          </a:solidFill>
                          <a:latin typeface="Canva Sans Bold"/>
                          <a:ea typeface="Canva Sans Bold"/>
                          <a:cs typeface="Canva Sans Bold"/>
                        </a:rPr>
                        <a:t> </a:t>
                      </a:r>
                      <a:endParaRPr lang="en-US" sz="1100" b="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sym typeface="Canva Sans"/>
                        </a:rPr>
                        <a:t>Drain The Reflection Pond of water, level it, and add in the synthetic ice, as well as mark out the vendor spots, put up the stage for live music, photo op spots, and movie night area.</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558249">
                <a:tc>
                  <a:txBody>
                    <a:bodyPr/>
                    <a:lstStyle/>
                    <a:p>
                      <a:pPr algn="l">
                        <a:lnSpc>
                          <a:spcPts val="2939"/>
                        </a:lnSpc>
                        <a:defRPr/>
                      </a:pPr>
                      <a:r>
                        <a:rPr lang="en-US" sz="2050">
                          <a:solidFill>
                            <a:srgbClr val="FFFFFF"/>
                          </a:solidFill>
                          <a:latin typeface="Canva Sans"/>
                          <a:ea typeface="Canva Sans"/>
                          <a:cs typeface="Canva Sans"/>
                          <a:sym typeface="Canva Sans"/>
                        </a:rPr>
                        <a:t>5.4:</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defRPr/>
                      </a:pPr>
                      <a:r>
                        <a:rPr lang="en-US" sz="2050">
                          <a:solidFill>
                            <a:srgbClr val="FFFFFF"/>
                          </a:solidFill>
                          <a:latin typeface="Canva Sans Bold"/>
                          <a:ea typeface="Canva Sans Bold"/>
                          <a:cs typeface="Canva Sans Bold"/>
                          <a:sym typeface="Canva Sans Bold"/>
                        </a:rPr>
                        <a:t>Site Breakdown</a:t>
                      </a:r>
                      <a:endParaRPr lang="en-US" sz="20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39"/>
                        </a:lnSpc>
                      </a:pPr>
                      <a:r>
                        <a:rPr lang="en-US" sz="2050">
                          <a:solidFill>
                            <a:srgbClr val="FFFFFF"/>
                          </a:solidFill>
                          <a:latin typeface="Canva Sans"/>
                          <a:ea typeface="Canva Sans"/>
                          <a:cs typeface="Canva Sans"/>
                          <a:sym typeface="Canva Sans"/>
                        </a:rPr>
                        <a:t>Work with all vendors and staff to close the event and return The Reflection Pond back to normal after the event.</a:t>
                      </a:r>
                      <a:r>
                        <a:rPr lang="en-US" sz="205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606368841"/>
              </p:ext>
            </p:extLst>
          </p:nvPr>
        </p:nvGraphicFramePr>
        <p:xfrm>
          <a:off x="730225" y="1521425"/>
          <a:ext cx="16827550" cy="7971206"/>
        </p:xfrm>
        <a:graphic>
          <a:graphicData uri="http://schemas.openxmlformats.org/drawingml/2006/table">
            <a:tbl>
              <a:tblPr firstCol="1"/>
              <a:tblGrid>
                <a:gridCol w="3980720">
                  <a:extLst>
                    <a:ext uri="{9D8B030D-6E8A-4147-A177-3AD203B41FA5}">
                      <a16:colId xmlns:a16="http://schemas.microsoft.com/office/drawing/2014/main" val="20000"/>
                    </a:ext>
                  </a:extLst>
                </a:gridCol>
                <a:gridCol w="2383276">
                  <a:extLst>
                    <a:ext uri="{9D8B030D-6E8A-4147-A177-3AD203B41FA5}">
                      <a16:colId xmlns:a16="http://schemas.microsoft.com/office/drawing/2014/main" val="20001"/>
                    </a:ext>
                  </a:extLst>
                </a:gridCol>
                <a:gridCol w="3167063">
                  <a:extLst>
                    <a:ext uri="{9D8B030D-6E8A-4147-A177-3AD203B41FA5}">
                      <a16:colId xmlns:a16="http://schemas.microsoft.com/office/drawing/2014/main" val="20002"/>
                    </a:ext>
                  </a:extLst>
                </a:gridCol>
                <a:gridCol w="2134052">
                  <a:extLst>
                    <a:ext uri="{9D8B030D-6E8A-4147-A177-3AD203B41FA5}">
                      <a16:colId xmlns:a16="http://schemas.microsoft.com/office/drawing/2014/main" val="20003"/>
                    </a:ext>
                  </a:extLst>
                </a:gridCol>
                <a:gridCol w="5162439">
                  <a:extLst>
                    <a:ext uri="{9D8B030D-6E8A-4147-A177-3AD203B41FA5}">
                      <a16:colId xmlns:a16="http://schemas.microsoft.com/office/drawing/2014/main" val="20004"/>
                    </a:ext>
                  </a:extLst>
                </a:gridCol>
              </a:tblGrid>
              <a:tr h="1594241">
                <a:tc>
                  <a:txBody>
                    <a:bodyPr/>
                    <a:lstStyle/>
                    <a:p>
                      <a:pPr algn="l">
                        <a:lnSpc>
                          <a:spcPts val="3219"/>
                        </a:lnSpc>
                        <a:defRPr/>
                      </a:pPr>
                      <a:r>
                        <a:rPr lang="en-US" sz="2800" b="1" u="sng">
                          <a:solidFill>
                            <a:srgbClr val="FFFFFF"/>
                          </a:solidFill>
                          <a:latin typeface="Canva Sans Bold"/>
                          <a:ea typeface="Canva Sans Bold"/>
                          <a:cs typeface="Canva Sans Bold"/>
                          <a:sym typeface="Canva Sans Bold"/>
                        </a:rPr>
                        <a:t>Information Type </a:t>
                      </a:r>
                      <a:endParaRPr lang="en-US" sz="2800" b="1" u="sng"/>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800" b="1" u="sng">
                          <a:solidFill>
                            <a:srgbClr val="FFFFFF"/>
                          </a:solidFill>
                          <a:latin typeface="Canva Sans Bold"/>
                          <a:ea typeface="Canva Sans Bold"/>
                          <a:cs typeface="Canva Sans Bold"/>
                          <a:sym typeface="Canva Sans Bold"/>
                        </a:rPr>
                        <a:t>Timing and/or Frequency </a:t>
                      </a:r>
                      <a:endParaRPr lang="en-US" sz="2800" b="1" u="sng"/>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800" b="1" u="sng">
                          <a:solidFill>
                            <a:srgbClr val="FFFFFF"/>
                          </a:solidFill>
                          <a:latin typeface="Canva Sans Bold"/>
                          <a:ea typeface="Canva Sans Bold"/>
                          <a:cs typeface="Canva Sans Bold"/>
                          <a:sym typeface="Canva Sans Bold"/>
                        </a:rPr>
                        <a:t>Sender </a:t>
                      </a:r>
                      <a:endParaRPr lang="en-US" sz="2800" b="1" u="sng"/>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800" b="1" u="sng">
                          <a:solidFill>
                            <a:srgbClr val="FFFFFF"/>
                          </a:solidFill>
                          <a:latin typeface="Canva Sans Bold"/>
                          <a:ea typeface="Canva Sans Bold"/>
                          <a:cs typeface="Canva Sans Bold"/>
                          <a:sym typeface="Canva Sans Bold"/>
                        </a:rPr>
                        <a:t>Receiver </a:t>
                      </a:r>
                      <a:endParaRPr lang="en-US" sz="2800" b="1" u="sng"/>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800" b="1" u="sng">
                          <a:solidFill>
                            <a:srgbClr val="FFFFFF"/>
                          </a:solidFill>
                          <a:latin typeface="Canva Sans Bold"/>
                          <a:ea typeface="Canva Sans Bold"/>
                          <a:cs typeface="Canva Sans Bold"/>
                          <a:sym typeface="Canva Sans Bold"/>
                        </a:rPr>
                        <a:t>Method of Communication </a:t>
                      </a:r>
                      <a:endParaRPr lang="en-US" sz="2800" b="1" u="sng"/>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594241">
                <a:tc>
                  <a:txBody>
                    <a:bodyPr/>
                    <a:lstStyle/>
                    <a:p>
                      <a:pPr algn="l">
                        <a:lnSpc>
                          <a:spcPts val="3079"/>
                        </a:lnSpc>
                        <a:defRPr/>
                      </a:pPr>
                      <a:r>
                        <a:rPr lang="en-US" sz="2150">
                          <a:solidFill>
                            <a:srgbClr val="FFFFFF"/>
                          </a:solidFill>
                          <a:latin typeface="Canva Sans Bold"/>
                          <a:ea typeface="Canva Sans Bold"/>
                          <a:cs typeface="Canva Sans Bold"/>
                          <a:sym typeface="Canva Sans Bold"/>
                        </a:rPr>
                        <a:t>Icy Knights Newsletter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Weekly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Project Manager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All Stakeholders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Email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594241">
                <a:tc>
                  <a:txBody>
                    <a:bodyPr/>
                    <a:lstStyle/>
                    <a:p>
                      <a:pPr algn="l">
                        <a:lnSpc>
                          <a:spcPts val="3079"/>
                        </a:lnSpc>
                        <a:defRPr/>
                      </a:pPr>
                      <a:r>
                        <a:rPr lang="en-US" sz="2150">
                          <a:solidFill>
                            <a:srgbClr val="FFFFFF"/>
                          </a:solidFill>
                          <a:latin typeface="Canva Sans Bold"/>
                          <a:ea typeface="Canva Sans Bold"/>
                          <a:cs typeface="Canva Sans Bold"/>
                          <a:sym typeface="Canva Sans Bold"/>
                        </a:rPr>
                        <a:t>Social Media Posts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3 times a week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Marketing Director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All Stakeholders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Instagram, X, Facebook, Tik Tok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966231">
                <a:tc>
                  <a:txBody>
                    <a:bodyPr/>
                    <a:lstStyle/>
                    <a:p>
                      <a:pPr algn="l">
                        <a:lnSpc>
                          <a:spcPts val="3079"/>
                        </a:lnSpc>
                        <a:defRPr/>
                      </a:pPr>
                      <a:r>
                        <a:rPr lang="en-US" sz="2150">
                          <a:solidFill>
                            <a:srgbClr val="FFFFFF"/>
                          </a:solidFill>
                          <a:latin typeface="Canva Sans Bold"/>
                          <a:ea typeface="Canva Sans Bold"/>
                          <a:cs typeface="Canva Sans Bold"/>
                          <a:sym typeface="Canva Sans Bold"/>
                        </a:rPr>
                        <a:t>Project Updates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pPr>
                      <a:r>
                        <a:rPr lang="en-US" sz="2150">
                          <a:solidFill>
                            <a:srgbClr val="FFFFFF"/>
                          </a:solidFill>
                          <a:latin typeface="Canva Sans Bold"/>
                          <a:ea typeface="Canva Sans Bold"/>
                          <a:cs typeface="Canva Sans Bold"/>
                          <a:sym typeface="Canva Sans Bold"/>
                        </a:rPr>
                        <a:t>Weekly, increasing as event approaches</a:t>
                      </a:r>
                      <a:r>
                        <a:rPr lang="en-US" sz="2150">
                          <a:solidFill>
                            <a:srgbClr val="FFFFFF"/>
                          </a:solidFill>
                          <a:latin typeface="Canva Sans Bold"/>
                          <a:ea typeface="Canva Sans Bold"/>
                          <a:cs typeface="Canva Sans Bold"/>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Project Coordinator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All Stakeholders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Emails and Texts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222252">
                <a:tc>
                  <a:txBody>
                    <a:bodyPr/>
                    <a:lstStyle/>
                    <a:p>
                      <a:pPr algn="l">
                        <a:lnSpc>
                          <a:spcPts val="3079"/>
                        </a:lnSpc>
                        <a:defRPr/>
                      </a:pPr>
                      <a:r>
                        <a:rPr lang="en-US" sz="2150">
                          <a:solidFill>
                            <a:srgbClr val="FFFFFF"/>
                          </a:solidFill>
                          <a:latin typeface="Canva Sans Bold"/>
                          <a:ea typeface="Canva Sans Bold"/>
                          <a:cs typeface="Canva Sans Bold"/>
                          <a:sym typeface="Canva Sans Bold"/>
                        </a:rPr>
                        <a:t>Surveys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Monthly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Marketing Director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Potential Attendees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079"/>
                        </a:lnSpc>
                        <a:defRPr/>
                      </a:pPr>
                      <a:r>
                        <a:rPr lang="en-US" sz="2150">
                          <a:solidFill>
                            <a:srgbClr val="FFFFFF"/>
                          </a:solidFill>
                          <a:latin typeface="Canva Sans Bold"/>
                          <a:ea typeface="Canva Sans Bold"/>
                          <a:cs typeface="Canva Sans Bold"/>
                          <a:sym typeface="Canva Sans Bold"/>
                        </a:rPr>
                        <a:t>Email and Text  </a:t>
                      </a:r>
                      <a:endParaRPr lang="en-US" sz="21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3565934" y="250359"/>
            <a:ext cx="10638441"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ea typeface="Canva Sans Bold"/>
                <a:cs typeface="Canva Sans Bold"/>
                <a:sym typeface="Canva Sans Bold"/>
              </a:rPr>
              <a:t>COMMUNICATION PLAN</a:t>
            </a:r>
          </a:p>
        </p:txBody>
      </p:sp>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304277266"/>
              </p:ext>
            </p:extLst>
          </p:nvPr>
        </p:nvGraphicFramePr>
        <p:xfrm>
          <a:off x="638531" y="835882"/>
          <a:ext cx="17010937" cy="9239249"/>
        </p:xfrm>
        <a:graphic>
          <a:graphicData uri="http://schemas.openxmlformats.org/drawingml/2006/table">
            <a:tbl>
              <a:tblPr/>
              <a:tblGrid>
                <a:gridCol w="3554921">
                  <a:extLst>
                    <a:ext uri="{9D8B030D-6E8A-4147-A177-3AD203B41FA5}">
                      <a16:colId xmlns:a16="http://schemas.microsoft.com/office/drawing/2014/main" val="20000"/>
                    </a:ext>
                  </a:extLst>
                </a:gridCol>
                <a:gridCol w="2139548">
                  <a:extLst>
                    <a:ext uri="{9D8B030D-6E8A-4147-A177-3AD203B41FA5}">
                      <a16:colId xmlns:a16="http://schemas.microsoft.com/office/drawing/2014/main" val="20001"/>
                    </a:ext>
                  </a:extLst>
                </a:gridCol>
                <a:gridCol w="11316468">
                  <a:extLst>
                    <a:ext uri="{9D8B030D-6E8A-4147-A177-3AD203B41FA5}">
                      <a16:colId xmlns:a16="http://schemas.microsoft.com/office/drawing/2014/main" val="20002"/>
                    </a:ext>
                  </a:extLst>
                </a:gridCol>
              </a:tblGrid>
              <a:tr h="803413">
                <a:tc>
                  <a:txBody>
                    <a:bodyPr/>
                    <a:lstStyle/>
                    <a:p>
                      <a:pPr algn="ctr">
                        <a:lnSpc>
                          <a:spcPts val="2659"/>
                        </a:lnSpc>
                        <a:defRPr/>
                      </a:pPr>
                      <a:r>
                        <a:rPr lang="en-US" sz="1850">
                          <a:solidFill>
                            <a:srgbClr val="FFFFFF"/>
                          </a:solidFill>
                          <a:latin typeface="Canva Sans Bold"/>
                          <a:ea typeface="Canva Sans Bold"/>
                          <a:cs typeface="Canva Sans Bold"/>
                          <a:sym typeface="Canva Sans Bold"/>
                        </a:rPr>
                        <a:t>Item</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lvl="0" algn="ctr">
                        <a:lnSpc>
                          <a:spcPts val="2659"/>
                        </a:lnSpc>
                        <a:buNone/>
                        <a:defRPr/>
                      </a:pPr>
                      <a:r>
                        <a:rPr lang="en-US" sz="1850">
                          <a:solidFill>
                            <a:srgbClr val="FFFFFF"/>
                          </a:solidFill>
                          <a:latin typeface="Canva Sans Bold"/>
                        </a:rPr>
                        <a:t>Cost</a:t>
                      </a:r>
                      <a:endParaRPr lang="en-US"/>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rPr>
                        <a:t>Description</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803413">
                <a:tc>
                  <a:txBody>
                    <a:bodyPr/>
                    <a:lstStyle/>
                    <a:p>
                      <a:pPr algn="ctr">
                        <a:lnSpc>
                          <a:spcPts val="2659"/>
                        </a:lnSpc>
                        <a:defRPr/>
                      </a:pPr>
                      <a:r>
                        <a:rPr lang="en-US" sz="1850">
                          <a:solidFill>
                            <a:srgbClr val="FFFFFF"/>
                          </a:solidFill>
                          <a:latin typeface="Canva Sans Bold"/>
                          <a:ea typeface="Canva Sans Bold"/>
                          <a:cs typeface="Canva Sans Bold"/>
                          <a:sym typeface="Canva Sans Bold"/>
                        </a:rPr>
                        <a:t>Ice Rink + Skate rentals</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$172,500</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pPr>
                      <a:r>
                        <a:rPr lang="en-US" sz="1850">
                          <a:solidFill>
                            <a:srgbClr val="FFFFFF"/>
                          </a:solidFill>
                          <a:latin typeface="Canva Sans Bold"/>
                          <a:ea typeface="Canva Sans Bold"/>
                          <a:cs typeface="Canva Sans Bold"/>
                          <a:sym typeface="Canva Sans Bold"/>
                        </a:rPr>
                        <a:t>Synthetic ice rink, 120' by 180' provided by </a:t>
                      </a:r>
                      <a:r>
                        <a:rPr lang="en-US" sz="1850" err="1">
                          <a:solidFill>
                            <a:srgbClr val="FFFFFF"/>
                          </a:solidFill>
                          <a:latin typeface="Canva Sans Bold"/>
                          <a:ea typeface="Canva Sans Bold"/>
                          <a:cs typeface="Canva Sans Bold"/>
                          <a:sym typeface="Canva Sans Bold"/>
                        </a:rPr>
                        <a:t>skateanytime</a:t>
                      </a:r>
                      <a:r>
                        <a:rPr lang="en-US" sz="1850">
                          <a:solidFill>
                            <a:srgbClr val="FFFFFF"/>
                          </a:solidFill>
                          <a:latin typeface="Canva Sans Bold"/>
                          <a:ea typeface="Canva Sans Bold"/>
                          <a:cs typeface="Canva Sans Bold"/>
                        </a:rPr>
                        <a:t>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803413">
                <a:tc>
                  <a:txBody>
                    <a:bodyPr/>
                    <a:lstStyle/>
                    <a:p>
                      <a:pPr algn="ctr">
                        <a:lnSpc>
                          <a:spcPts val="2659"/>
                        </a:lnSpc>
                        <a:defRPr/>
                      </a:pPr>
                      <a:r>
                        <a:rPr lang="en-US" sz="1850">
                          <a:solidFill>
                            <a:srgbClr val="FFFFFF"/>
                          </a:solidFill>
                          <a:latin typeface="Canva Sans Bold"/>
                          <a:ea typeface="Canva Sans Bold"/>
                          <a:cs typeface="Canva Sans Bold"/>
                          <a:sym typeface="Canva Sans Bold"/>
                        </a:rPr>
                        <a:t>Ice rink installation</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$100,000</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Permits and design, Professional Labor, Infrastructure, Safety Features, Teardown</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472924">
                <a:tc>
                  <a:txBody>
                    <a:bodyPr/>
                    <a:lstStyle/>
                    <a:p>
                      <a:pPr algn="ctr">
                        <a:lnSpc>
                          <a:spcPts val="2659"/>
                        </a:lnSpc>
                        <a:defRPr/>
                      </a:pPr>
                      <a:r>
                        <a:rPr lang="en-US" sz="1850">
                          <a:solidFill>
                            <a:srgbClr val="FFFFFF"/>
                          </a:solidFill>
                          <a:latin typeface="Canva Sans Bold"/>
                          <a:ea typeface="Canva Sans Bold"/>
                          <a:cs typeface="Canva Sans Bold"/>
                          <a:sym typeface="Canva Sans Bold"/>
                        </a:rPr>
                        <a:t>Decor</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$2000 + UCF Events Department</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pPr>
                      <a:r>
                        <a:rPr lang="en-US" sz="1850">
                          <a:solidFill>
                            <a:srgbClr val="FFFFFF"/>
                          </a:solidFill>
                          <a:latin typeface="Canva Sans Bold"/>
                          <a:ea typeface="Canva Sans Bold"/>
                          <a:cs typeface="Canva Sans Bold"/>
                          <a:sym typeface="Canva Sans Bold"/>
                        </a:rPr>
                        <a:t>Tablecloths, Holiday decor, Fake snow, Lights, misc.</a:t>
                      </a:r>
                      <a:r>
                        <a:rPr lang="en-US" sz="1850">
                          <a:solidFill>
                            <a:srgbClr val="FFFFFF"/>
                          </a:solidFill>
                          <a:latin typeface="Canva Sans Bold"/>
                          <a:ea typeface="Canva Sans Bold"/>
                          <a:cs typeface="Canva Sans Bold"/>
                        </a:rPr>
                        <a:t> </a:t>
                      </a:r>
                      <a:endParaRPr lang="en-US" sz="1100"/>
                    </a:p>
                    <a:p>
                      <a:pPr algn="ctr">
                        <a:lnSpc>
                          <a:spcPts val="2659"/>
                        </a:lnSpc>
                      </a:pPr>
                      <a:r>
                        <a:rPr lang="en-US" sz="1850">
                          <a:solidFill>
                            <a:srgbClr val="FFFFFF"/>
                          </a:solidFill>
                          <a:latin typeface="Canva Sans Bold"/>
                          <a:ea typeface="Canva Sans Bold"/>
                          <a:cs typeface="Canva Sans Bold"/>
                          <a:sym typeface="Canva Sans Bold"/>
                        </a:rPr>
                        <a:t>Purchased through Amazon or borrowed from UCF Events Department</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138168">
                <a:tc>
                  <a:txBody>
                    <a:bodyPr/>
                    <a:lstStyle/>
                    <a:p>
                      <a:pPr algn="ctr">
                        <a:lnSpc>
                          <a:spcPts val="2659"/>
                        </a:lnSpc>
                        <a:defRPr/>
                      </a:pPr>
                      <a:r>
                        <a:rPr lang="en-US" sz="1850">
                          <a:solidFill>
                            <a:srgbClr val="FFFFFF"/>
                          </a:solidFill>
                          <a:latin typeface="Canva Sans Bold"/>
                        </a:rPr>
                        <a:t>Entertainment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$5000</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Combination of professional entertainers and UCF Volunteers (Live entertainers, A/v Club for movies, </a:t>
                      </a:r>
                      <a:r>
                        <a:rPr lang="en-US" sz="1850" err="1">
                          <a:solidFill>
                            <a:srgbClr val="FFFFFF"/>
                          </a:solidFill>
                          <a:latin typeface="Canva Sans Bold"/>
                          <a:ea typeface="Canva Sans Bold"/>
                          <a:cs typeface="Canva Sans Bold"/>
                          <a:sym typeface="Canva Sans Bold"/>
                        </a:rPr>
                        <a:t>etc</a:t>
                      </a:r>
                      <a:r>
                        <a:rPr lang="en-US" sz="1850">
                          <a:solidFill>
                            <a:srgbClr val="FFFFFF"/>
                          </a:solidFill>
                          <a:latin typeface="Canva Sans Bold"/>
                          <a:ea typeface="Canva Sans Bold"/>
                          <a:cs typeface="Canva Sans Bold"/>
                          <a:sym typeface="Canva Sans Bold"/>
                        </a:rPr>
                        <a:t>)</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803413">
                <a:tc>
                  <a:txBody>
                    <a:bodyPr/>
                    <a:lstStyle/>
                    <a:p>
                      <a:pPr algn="ctr">
                        <a:lnSpc>
                          <a:spcPts val="2659"/>
                        </a:lnSpc>
                        <a:defRPr/>
                      </a:pPr>
                      <a:r>
                        <a:rPr lang="en-US" sz="1850">
                          <a:solidFill>
                            <a:srgbClr val="FFFFFF"/>
                          </a:solidFill>
                          <a:latin typeface="Canva Sans Bold"/>
                          <a:ea typeface="Canva Sans Bold"/>
                          <a:cs typeface="Canva Sans Bold"/>
                          <a:sym typeface="Canva Sans Bold"/>
                        </a:rPr>
                        <a:t>Transport/logistics</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$500</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Trucks provided by </a:t>
                      </a:r>
                      <a:r>
                        <a:rPr lang="en-US" sz="1850" err="1">
                          <a:solidFill>
                            <a:srgbClr val="FFFFFF"/>
                          </a:solidFill>
                          <a:latin typeface="Canva Sans Bold"/>
                          <a:ea typeface="Canva Sans Bold"/>
                          <a:cs typeface="Canva Sans Bold"/>
                          <a:sym typeface="Canva Sans Bold"/>
                        </a:rPr>
                        <a:t>uhaul</a:t>
                      </a:r>
                      <a:r>
                        <a:rPr lang="en-US" sz="1850">
                          <a:solidFill>
                            <a:srgbClr val="FFFFFF"/>
                          </a:solidFill>
                          <a:latin typeface="Canva Sans Bold"/>
                          <a:ea typeface="Canva Sans Bold"/>
                          <a:cs typeface="Canva Sans Bold"/>
                          <a:sym typeface="Canva Sans Bold"/>
                        </a:rPr>
                        <a:t>, Handled by volunteers</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1472924">
                <a:tc>
                  <a:txBody>
                    <a:bodyPr/>
                    <a:lstStyle/>
                    <a:p>
                      <a:pPr algn="ctr">
                        <a:lnSpc>
                          <a:spcPts val="2659"/>
                        </a:lnSpc>
                        <a:defRPr/>
                      </a:pPr>
                      <a:r>
                        <a:rPr lang="en-US" sz="1850">
                          <a:solidFill>
                            <a:srgbClr val="FFFFFF"/>
                          </a:solidFill>
                          <a:latin typeface="Canva Sans Bold"/>
                          <a:ea typeface="Canva Sans Bold"/>
                          <a:cs typeface="Canva Sans Bold"/>
                          <a:sym typeface="Canva Sans Bold"/>
                        </a:rPr>
                        <a:t>Emergency Services</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$9,600</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$50/Hour per officer and EMT</a:t>
                      </a:r>
                      <a:endParaRPr lang="en-US" sz="1850"/>
                    </a:p>
                    <a:p>
                      <a:pPr algn="ctr">
                        <a:lnSpc>
                          <a:spcPts val="2659"/>
                        </a:lnSpc>
                      </a:pPr>
                      <a:r>
                        <a:rPr lang="en-US" sz="1850">
                          <a:solidFill>
                            <a:srgbClr val="FFFFFF"/>
                          </a:solidFill>
                          <a:latin typeface="Canva Sans Bold"/>
                          <a:ea typeface="Canva Sans Bold"/>
                          <a:cs typeface="Canva Sans Bold"/>
                          <a:sym typeface="Canva Sans Bold"/>
                        </a:rPr>
                        <a:t>2 Officers and 2 </a:t>
                      </a:r>
                      <a:r>
                        <a:rPr lang="en-US" sz="1850" err="1">
                          <a:solidFill>
                            <a:srgbClr val="FFFFFF"/>
                          </a:solidFill>
                          <a:latin typeface="Canva Sans Bold"/>
                          <a:ea typeface="Canva Sans Bold"/>
                          <a:cs typeface="Canva Sans Bold"/>
                          <a:sym typeface="Canva Sans Bold"/>
                        </a:rPr>
                        <a:t>emts</a:t>
                      </a:r>
                      <a:r>
                        <a:rPr lang="en-US" sz="1850">
                          <a:solidFill>
                            <a:srgbClr val="FFFFFF"/>
                          </a:solidFill>
                          <a:latin typeface="Canva Sans Bold"/>
                          <a:ea typeface="Canva Sans Bold"/>
                          <a:cs typeface="Canva Sans Bold"/>
                          <a:sym typeface="Canva Sans Bold"/>
                        </a:rPr>
                        <a:t> provided by UCF PD</a:t>
                      </a:r>
                    </a:p>
                    <a:p>
                      <a:pPr algn="ctr">
                        <a:lnSpc>
                          <a:spcPts val="2659"/>
                        </a:lnSpc>
                      </a:pPr>
                      <a:r>
                        <a:rPr lang="en-US" sz="1850">
                          <a:solidFill>
                            <a:srgbClr val="FFFFFF"/>
                          </a:solidFill>
                          <a:latin typeface="Canva Sans Bold"/>
                          <a:ea typeface="Canva Sans Bold"/>
                          <a:cs typeface="Canva Sans Bold"/>
                          <a:sym typeface="Canva Sans Bold"/>
                        </a:rPr>
                        <a:t>48 hours of service</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1138168">
                <a:tc>
                  <a:txBody>
                    <a:bodyPr/>
                    <a:lstStyle/>
                    <a:p>
                      <a:pPr algn="ctr">
                        <a:lnSpc>
                          <a:spcPts val="2659"/>
                        </a:lnSpc>
                        <a:defRPr/>
                      </a:pPr>
                      <a:r>
                        <a:rPr lang="en-US" sz="1850">
                          <a:solidFill>
                            <a:srgbClr val="FFFFFF"/>
                          </a:solidFill>
                          <a:latin typeface="Canva Sans Bold"/>
                          <a:ea typeface="Canva Sans Bold"/>
                          <a:cs typeface="Canva Sans Bold"/>
                          <a:sym typeface="Canva Sans Bold"/>
                        </a:rPr>
                        <a:t>Marketing</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500$</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Posters, Flyers, Print outs</a:t>
                      </a:r>
                      <a:endParaRPr lang="en-US" sz="1850"/>
                    </a:p>
                    <a:p>
                      <a:pPr algn="ctr">
                        <a:lnSpc>
                          <a:spcPts val="2659"/>
                        </a:lnSpc>
                      </a:pPr>
                      <a:r>
                        <a:rPr lang="en-US" sz="1850">
                          <a:solidFill>
                            <a:srgbClr val="FFFFFF"/>
                          </a:solidFill>
                          <a:latin typeface="Canva Sans Bold"/>
                          <a:ea typeface="Canva Sans Bold"/>
                          <a:cs typeface="Canva Sans Bold"/>
                          <a:sym typeface="Canva Sans Bold"/>
                        </a:rPr>
                        <a:t>Design and DIGITAL marketing provided by UCF Event volunteers</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r h="803413">
                <a:tc>
                  <a:txBody>
                    <a:bodyPr/>
                    <a:lstStyle/>
                    <a:p>
                      <a:pPr algn="ctr">
                        <a:lnSpc>
                          <a:spcPts val="2659"/>
                        </a:lnSpc>
                        <a:defRPr/>
                      </a:pPr>
                      <a:r>
                        <a:rPr lang="en-US" sz="1850">
                          <a:solidFill>
                            <a:srgbClr val="FFFFFF"/>
                          </a:solidFill>
                          <a:latin typeface="Canva Sans Bold"/>
                          <a:ea typeface="Canva Sans Bold"/>
                          <a:cs typeface="Canva Sans Bold"/>
                          <a:sym typeface="Canva Sans Bold"/>
                        </a:rPr>
                        <a:t>Insurance</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$3000</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50">
                          <a:solidFill>
                            <a:srgbClr val="FFFFFF"/>
                          </a:solidFill>
                          <a:latin typeface="Canva Sans Bold"/>
                          <a:ea typeface="Canva Sans Bold"/>
                          <a:cs typeface="Canva Sans Bold"/>
                          <a:sym typeface="Canva Sans Bold"/>
                        </a:rPr>
                        <a:t>Sports Event insurance Provided by Eventsured.com</a:t>
                      </a:r>
                      <a:endParaRPr lang="en-US" sz="185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TextBox 3"/>
          <p:cNvSpPr txBox="1"/>
          <p:nvPr/>
        </p:nvSpPr>
        <p:spPr>
          <a:xfrm>
            <a:off x="6812399" y="-95250"/>
            <a:ext cx="4409528"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ea typeface="Canva Sans Bold"/>
                <a:cs typeface="Canva Sans Bold"/>
                <a:sym typeface="Canva Sans Bold"/>
              </a:rPr>
              <a:t>BUDGET</a:t>
            </a:r>
          </a:p>
        </p:txBody>
      </p:sp>
      <p:graphicFrame>
        <p:nvGraphicFramePr>
          <p:cNvPr id="7" name="Table 6">
            <a:extLst>
              <a:ext uri="{FF2B5EF4-FFF2-40B4-BE49-F238E27FC236}">
                <a16:creationId xmlns:a16="http://schemas.microsoft.com/office/drawing/2014/main" id="{19E676A1-A4B7-6858-3080-CE5EF137F275}"/>
              </a:ext>
            </a:extLst>
          </p:cNvPr>
          <p:cNvGraphicFramePr>
            <a:graphicFrameLocks noGrp="1"/>
          </p:cNvGraphicFramePr>
          <p:nvPr>
            <p:extLst>
              <p:ext uri="{D42A27DB-BD31-4B8C-83A1-F6EECF244321}">
                <p14:modId xmlns:p14="http://schemas.microsoft.com/office/powerpoint/2010/main" val="3156450600"/>
              </p:ext>
            </p:extLst>
          </p:nvPr>
        </p:nvGraphicFramePr>
        <p:xfrm>
          <a:off x="10605303" y="14469"/>
          <a:ext cx="7324708" cy="662940"/>
        </p:xfrm>
        <a:graphic>
          <a:graphicData uri="http://schemas.openxmlformats.org/drawingml/2006/table">
            <a:tbl>
              <a:tblPr bandRow="1">
                <a:tableStyleId>{5C22544A-7EE6-4342-B048-85BDC9FD1C3A}</a:tableStyleId>
              </a:tblPr>
              <a:tblGrid>
                <a:gridCol w="7324708">
                  <a:extLst>
                    <a:ext uri="{9D8B030D-6E8A-4147-A177-3AD203B41FA5}">
                      <a16:colId xmlns:a16="http://schemas.microsoft.com/office/drawing/2014/main" val="252580453"/>
                    </a:ext>
                  </a:extLst>
                </a:gridCol>
              </a:tblGrid>
              <a:tr h="0">
                <a:tc>
                  <a:txBody>
                    <a:bodyPr/>
                    <a:lstStyle/>
                    <a:p>
                      <a:pPr algn="ctr" fontAlgn="auto"/>
                      <a:r>
                        <a:rPr lang="en-US" sz="1850" b="0" i="0">
                          <a:solidFill>
                            <a:srgbClr val="FFFFFF"/>
                          </a:solidFill>
                          <a:effectLst/>
                          <a:latin typeface="Canva Sans Bold"/>
                        </a:rPr>
                        <a:t>Total Budget: $293,100</a:t>
                      </a:r>
                    </a:p>
                  </a:txBody>
                  <a:tcPr marL="190500" marR="190500" marT="190500" marB="190500" anchor="ctr">
                    <a:lnL w="33442" cap="flat" cmpd="sng" algn="ctr">
                      <a:solidFill>
                        <a:srgbClr val="FFFFFF"/>
                      </a:solidFill>
                      <a:prstDash val="solid"/>
                      <a:round/>
                      <a:headEnd type="none" w="med" len="med"/>
                      <a:tailEnd type="none" w="med" len="med"/>
                    </a:lnL>
                    <a:lnR w="33442" cap="flat" cmpd="sng" algn="ctr">
                      <a:solidFill>
                        <a:srgbClr val="FFFFFF"/>
                      </a:solidFill>
                      <a:prstDash val="solid"/>
                      <a:round/>
                      <a:headEnd type="none" w="med" len="med"/>
                      <a:tailEnd type="none" w="med" len="med"/>
                    </a:lnR>
                    <a:lnT w="33442" cap="flat" cmpd="sng" algn="ctr">
                      <a:solidFill>
                        <a:srgbClr val="FFFFFF"/>
                      </a:solidFill>
                      <a:prstDash val="solid"/>
                      <a:round/>
                      <a:headEnd type="none" w="med" len="med"/>
                      <a:tailEnd type="none" w="med" len="med"/>
                    </a:lnT>
                    <a:lnB w="33442"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9007285"/>
                  </a:ext>
                </a:extLst>
              </a:tr>
            </a:tbl>
          </a:graphicData>
        </a:graphic>
      </p:graphicFrame>
    </p:spTree>
  </p:cSld>
  <p:clrMapOvr>
    <a:masterClrMapping/>
  </p:clrMapOvr>
  <p:transition spd="slow">
    <p:cover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601054" y="6339520"/>
            <a:ext cx="10062222" cy="5085996"/>
          </a:xfrm>
          <a:custGeom>
            <a:avLst/>
            <a:gdLst/>
            <a:ahLst/>
            <a:cxnLst/>
            <a:rect l="l" t="t" r="r" b="b"/>
            <a:pathLst>
              <a:path w="10062222" h="5085996">
                <a:moveTo>
                  <a:pt x="0" y="0"/>
                </a:moveTo>
                <a:lnTo>
                  <a:pt x="10062222" y="0"/>
                </a:lnTo>
                <a:lnTo>
                  <a:pt x="10062222" y="5085996"/>
                </a:lnTo>
                <a:lnTo>
                  <a:pt x="0" y="5085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904714" y="1359176"/>
            <a:ext cx="15100474" cy="1734821"/>
          </a:xfrm>
          <a:prstGeom prst="rect">
            <a:avLst/>
          </a:prstGeom>
        </p:spPr>
        <p:txBody>
          <a:bodyPr lIns="0" tIns="0" rIns="0" bIns="0" rtlCol="0" anchor="t">
            <a:spAutoFit/>
          </a:bodyPr>
          <a:lstStyle/>
          <a:p>
            <a:pPr algn="l">
              <a:lnSpc>
                <a:spcPts val="12740"/>
              </a:lnSpc>
            </a:pPr>
            <a:r>
              <a:rPr lang="en-US" sz="14000">
                <a:solidFill>
                  <a:srgbClr val="FFFBF7"/>
                </a:solidFill>
                <a:latin typeface="Canva Sans Bold"/>
                <a:ea typeface="Canva Sans Bold"/>
                <a:cs typeface="Canva Sans Bold"/>
                <a:sym typeface="Canva Sans Bold"/>
              </a:rPr>
              <a:t>Let’s go Skating</a:t>
            </a:r>
          </a:p>
        </p:txBody>
      </p:sp>
      <p:sp>
        <p:nvSpPr>
          <p:cNvPr id="4" name="TextBox 4"/>
          <p:cNvSpPr txBox="1"/>
          <p:nvPr/>
        </p:nvSpPr>
        <p:spPr>
          <a:xfrm>
            <a:off x="1028700" y="3093997"/>
            <a:ext cx="14272356" cy="2404761"/>
          </a:xfrm>
          <a:prstGeom prst="rect">
            <a:avLst/>
          </a:prstGeom>
        </p:spPr>
        <p:txBody>
          <a:bodyPr lIns="0" tIns="0" rIns="0" bIns="0" rtlCol="0" anchor="t">
            <a:spAutoFit/>
          </a:bodyPr>
          <a:lstStyle/>
          <a:p>
            <a:pPr algn="just">
              <a:lnSpc>
                <a:spcPts val="3805"/>
              </a:lnSpc>
            </a:pPr>
            <a:r>
              <a:rPr lang="en-US" sz="2700">
                <a:solidFill>
                  <a:srgbClr val="FFFBF7"/>
                </a:solidFill>
                <a:latin typeface="Canva Sans"/>
                <a:ea typeface="Canva Sans"/>
                <a:cs typeface="Canva Sans"/>
                <a:sym typeface="Canva Sans"/>
              </a:rPr>
              <a:t>Knights on Ice will become an annual Holiday weekend event Thursday-Sunday creating memories with alumni knights, student body and local businesses</a:t>
            </a:r>
          </a:p>
          <a:p>
            <a:pPr algn="just">
              <a:lnSpc>
                <a:spcPts val="3805"/>
              </a:lnSpc>
            </a:pPr>
            <a:r>
              <a:rPr lang="en-US" sz="2700">
                <a:solidFill>
                  <a:srgbClr val="FFFBF7"/>
                </a:solidFill>
                <a:latin typeface="Canva Sans"/>
                <a:ea typeface="Canva Sans"/>
                <a:cs typeface="Canva Sans"/>
                <a:sym typeface="Canva Sans"/>
              </a:rPr>
              <a:t>Dean Paul Jarley and the our Project management team are the  highest  stakeholders</a:t>
            </a:r>
            <a:endParaRPr lang="en-US" sz="2700">
              <a:solidFill>
                <a:srgbClr val="FFFBF7"/>
              </a:solidFill>
              <a:latin typeface="Canva Sans"/>
              <a:ea typeface="Canva Sans"/>
              <a:cs typeface="Canva Sans"/>
            </a:endParaRPr>
          </a:p>
          <a:p>
            <a:pPr algn="just">
              <a:lnSpc>
                <a:spcPts val="3805"/>
              </a:lnSpc>
            </a:pPr>
            <a:r>
              <a:rPr lang="en-US" sz="2700">
                <a:solidFill>
                  <a:srgbClr val="FFFBF7"/>
                </a:solidFill>
                <a:latin typeface="Canva Sans"/>
                <a:ea typeface="Canva Sans"/>
                <a:cs typeface="Canva Sans"/>
                <a:sym typeface="Canva Sans"/>
              </a:rPr>
              <a:t>The reflection pond is the main attraction for “knights on ice!”</a:t>
            </a:r>
            <a:endParaRPr lang="en-US" sz="2700">
              <a:solidFill>
                <a:srgbClr val="FFFBF7"/>
              </a:solidFill>
              <a:latin typeface="Canva Sans"/>
              <a:ea typeface="Canva Sans"/>
              <a:cs typeface="Canva Sans"/>
            </a:endParaRPr>
          </a:p>
          <a:p>
            <a:pPr marL="0" lvl="0" indent="0" algn="just">
              <a:lnSpc>
                <a:spcPts val="3805"/>
              </a:lnSpc>
            </a:pPr>
            <a:r>
              <a:rPr lang="en-US" sz="2700">
                <a:solidFill>
                  <a:srgbClr val="FFFBF7"/>
                </a:solidFill>
                <a:latin typeface="Canva Sans"/>
                <a:ea typeface="Canva Sans"/>
                <a:cs typeface="Canva Sans"/>
                <a:sym typeface="Canva Sans"/>
              </a:rPr>
              <a:t>Our budget is $293,100</a:t>
            </a:r>
            <a:endParaRPr lang="en-US" sz="2700">
              <a:solidFill>
                <a:srgbClr val="FFFBF7"/>
              </a:solidFill>
              <a:latin typeface="Canva Sans"/>
              <a:ea typeface="Canva Sans"/>
              <a:cs typeface="Canva Sans"/>
            </a:endParaRPr>
          </a:p>
        </p:txBody>
      </p:sp>
      <p:sp>
        <p:nvSpPr>
          <p:cNvPr id="5" name="Freeform 5">
            <a:extLst>
              <a:ext uri="{C183D7F6-B498-43B3-948B-1728B52AA6E4}">
                <adec:decorative xmlns:adec="http://schemas.microsoft.com/office/drawing/2017/decorative" val="1"/>
              </a:ext>
            </a:extLst>
          </p:cNvPr>
          <p:cNvSpPr/>
          <p:nvPr/>
        </p:nvSpPr>
        <p:spPr>
          <a:xfrm flipH="1">
            <a:off x="7413543" y="6045970"/>
            <a:ext cx="12710658" cy="6424660"/>
          </a:xfrm>
          <a:custGeom>
            <a:avLst/>
            <a:gdLst/>
            <a:ahLst/>
            <a:cxnLst/>
            <a:rect l="l" t="t" r="r" b="b"/>
            <a:pathLst>
              <a:path w="12710658" h="6424660">
                <a:moveTo>
                  <a:pt x="12710658" y="0"/>
                </a:moveTo>
                <a:lnTo>
                  <a:pt x="0" y="0"/>
                </a:lnTo>
                <a:lnTo>
                  <a:pt x="0" y="6424660"/>
                </a:lnTo>
                <a:lnTo>
                  <a:pt x="12710658" y="6424660"/>
                </a:lnTo>
                <a:lnTo>
                  <a:pt x="1271065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038171" y="-259847"/>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2038171" y="5331239"/>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3552914" y="-635325"/>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3552914" y="4955761"/>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9144000" y="-635325"/>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C183D7F6-B498-43B3-948B-1728B52AA6E4}">
                <adec:decorative xmlns:adec="http://schemas.microsoft.com/office/drawing/2017/decorative" val="1"/>
              </a:ext>
            </a:extLst>
          </p:cNvPr>
          <p:cNvSpPr/>
          <p:nvPr/>
        </p:nvSpPr>
        <p:spPr>
          <a:xfrm>
            <a:off x="9144000" y="4955761"/>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14735086" y="-635325"/>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14735086" y="4955761"/>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2232638" y="1721541"/>
            <a:ext cx="13822723" cy="6843918"/>
            <a:chOff x="0" y="0"/>
            <a:chExt cx="3640553" cy="1802513"/>
          </a:xfrm>
        </p:grpSpPr>
        <p:sp>
          <p:nvSpPr>
            <p:cNvPr id="11" name="Freeform 11">
              <a:extLst>
                <a:ext uri="{C183D7F6-B498-43B3-948B-1728B52AA6E4}">
                  <adec:decorative xmlns:adec="http://schemas.microsoft.com/office/drawing/2017/decorative" val="1"/>
                </a:ext>
              </a:extLst>
            </p:cNvPr>
            <p:cNvSpPr/>
            <p:nvPr/>
          </p:nvSpPr>
          <p:spPr>
            <a:xfrm>
              <a:off x="0" y="0"/>
              <a:ext cx="3640553" cy="1802513"/>
            </a:xfrm>
            <a:custGeom>
              <a:avLst/>
              <a:gdLst/>
              <a:ahLst/>
              <a:cxnLst/>
              <a:rect l="l" t="t" r="r" b="b"/>
              <a:pathLst>
                <a:path w="3640553" h="1802513">
                  <a:moveTo>
                    <a:pt x="28564" y="0"/>
                  </a:moveTo>
                  <a:lnTo>
                    <a:pt x="3611988" y="0"/>
                  </a:lnTo>
                  <a:cubicBezTo>
                    <a:pt x="3619564" y="0"/>
                    <a:pt x="3626829" y="3009"/>
                    <a:pt x="3632186" y="8366"/>
                  </a:cubicBezTo>
                  <a:cubicBezTo>
                    <a:pt x="3637543" y="13723"/>
                    <a:pt x="3640553" y="20989"/>
                    <a:pt x="3640553" y="28564"/>
                  </a:cubicBezTo>
                  <a:lnTo>
                    <a:pt x="3640553" y="1773949"/>
                  </a:lnTo>
                  <a:cubicBezTo>
                    <a:pt x="3640553" y="1789725"/>
                    <a:pt x="3627764" y="1802513"/>
                    <a:pt x="3611988" y="1802513"/>
                  </a:cubicBezTo>
                  <a:lnTo>
                    <a:pt x="28564" y="1802513"/>
                  </a:lnTo>
                  <a:cubicBezTo>
                    <a:pt x="20989" y="1802513"/>
                    <a:pt x="13723" y="1799504"/>
                    <a:pt x="8366" y="1794147"/>
                  </a:cubicBezTo>
                  <a:cubicBezTo>
                    <a:pt x="3009" y="1788790"/>
                    <a:pt x="0" y="1781525"/>
                    <a:pt x="0" y="1773949"/>
                  </a:cubicBezTo>
                  <a:lnTo>
                    <a:pt x="0" y="28564"/>
                  </a:lnTo>
                  <a:cubicBezTo>
                    <a:pt x="0" y="20989"/>
                    <a:pt x="3009" y="13723"/>
                    <a:pt x="8366" y="8366"/>
                  </a:cubicBezTo>
                  <a:cubicBezTo>
                    <a:pt x="13723" y="3009"/>
                    <a:pt x="20989" y="0"/>
                    <a:pt x="28564" y="0"/>
                  </a:cubicBezTo>
                  <a:close/>
                </a:path>
              </a:pathLst>
            </a:custGeom>
            <a:solidFill>
              <a:srgbClr val="FFFBF7"/>
            </a:solidFill>
          </p:spPr>
          <p:txBody>
            <a:bodyPr/>
            <a:lstStyle/>
            <a:p>
              <a:endParaRPr lang="en-US"/>
            </a:p>
          </p:txBody>
        </p:sp>
        <p:sp>
          <p:nvSpPr>
            <p:cNvPr id="12" name="TextBox 12"/>
            <p:cNvSpPr txBox="1"/>
            <p:nvPr/>
          </p:nvSpPr>
          <p:spPr>
            <a:xfrm>
              <a:off x="0" y="-9525"/>
              <a:ext cx="3640553" cy="1812038"/>
            </a:xfrm>
            <a:prstGeom prst="rect">
              <a:avLst/>
            </a:prstGeom>
          </p:spPr>
          <p:txBody>
            <a:bodyPr lIns="50800" tIns="50800" rIns="50800" bIns="50800" rtlCol="0" anchor="ctr"/>
            <a:lstStyle/>
            <a:p>
              <a:pPr algn="ctr">
                <a:lnSpc>
                  <a:spcPts val="2824"/>
                </a:lnSpc>
              </a:pPr>
              <a:endParaRPr/>
            </a:p>
          </p:txBody>
        </p:sp>
      </p:grpSp>
      <p:sp>
        <p:nvSpPr>
          <p:cNvPr id="13" name="TextBox 13"/>
          <p:cNvSpPr txBox="1"/>
          <p:nvPr/>
        </p:nvSpPr>
        <p:spPr>
          <a:xfrm>
            <a:off x="3735117" y="3021471"/>
            <a:ext cx="10817766" cy="4308686"/>
          </a:xfrm>
          <a:prstGeom prst="rect">
            <a:avLst/>
          </a:prstGeom>
        </p:spPr>
        <p:txBody>
          <a:bodyPr lIns="0" tIns="0" rIns="0" bIns="0" rtlCol="0" anchor="t">
            <a:spAutoFit/>
          </a:bodyPr>
          <a:lstStyle/>
          <a:p>
            <a:pPr algn="ctr">
              <a:lnSpc>
                <a:spcPts val="16322"/>
              </a:lnSpc>
            </a:pPr>
            <a:r>
              <a:rPr lang="en-US" sz="17936">
                <a:solidFill>
                  <a:srgbClr val="4C7FA4"/>
                </a:solidFill>
                <a:latin typeface="Canva Sans Bold"/>
                <a:ea typeface="Canva Sans Bold"/>
                <a:cs typeface="Canva Sans Bold"/>
                <a:sym typeface="Canva Sans Bold"/>
              </a:rPr>
              <a:t>THANK YOU</a:t>
            </a:r>
          </a:p>
        </p:txBody>
      </p:sp>
      <p:sp>
        <p:nvSpPr>
          <p:cNvPr id="14" name="TextBox 14"/>
          <p:cNvSpPr txBox="1"/>
          <p:nvPr/>
        </p:nvSpPr>
        <p:spPr>
          <a:xfrm>
            <a:off x="6151326" y="7339250"/>
            <a:ext cx="5985348" cy="863600"/>
          </a:xfrm>
          <a:prstGeom prst="rect">
            <a:avLst/>
          </a:prstGeom>
        </p:spPr>
        <p:txBody>
          <a:bodyPr lIns="0" tIns="0" rIns="0" bIns="0" rtlCol="0" anchor="t">
            <a:spAutoFit/>
          </a:bodyPr>
          <a:lstStyle/>
          <a:p>
            <a:pPr marL="0" lvl="0" indent="0" algn="ctr">
              <a:lnSpc>
                <a:spcPts val="7000"/>
              </a:lnSpc>
            </a:pPr>
            <a:r>
              <a:rPr lang="en-US" sz="5000" spc="310">
                <a:solidFill>
                  <a:srgbClr val="4C7FA4"/>
                </a:solidFill>
                <a:latin typeface="Canva Sans"/>
                <a:ea typeface="Canva Sans"/>
                <a:cs typeface="Canva Sans"/>
                <a:sym typeface="Canva Sans"/>
              </a:rPr>
              <a:t>Any 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450846092"/>
              </p:ext>
            </p:extLst>
          </p:nvPr>
        </p:nvGraphicFramePr>
        <p:xfrm>
          <a:off x="284460" y="1302753"/>
          <a:ext cx="17329772" cy="8186230"/>
        </p:xfrm>
        <a:graphic>
          <a:graphicData uri="http://schemas.openxmlformats.org/drawingml/2006/table">
            <a:tbl>
              <a:tblPr/>
              <a:tblGrid>
                <a:gridCol w="3369090">
                  <a:extLst>
                    <a:ext uri="{9D8B030D-6E8A-4147-A177-3AD203B41FA5}">
                      <a16:colId xmlns:a16="http://schemas.microsoft.com/office/drawing/2014/main" val="20000"/>
                    </a:ext>
                  </a:extLst>
                </a:gridCol>
                <a:gridCol w="2430350">
                  <a:extLst>
                    <a:ext uri="{9D8B030D-6E8A-4147-A177-3AD203B41FA5}">
                      <a16:colId xmlns:a16="http://schemas.microsoft.com/office/drawing/2014/main" val="1242253581"/>
                    </a:ext>
                  </a:extLst>
                </a:gridCol>
                <a:gridCol w="11530332">
                  <a:extLst>
                    <a:ext uri="{9D8B030D-6E8A-4147-A177-3AD203B41FA5}">
                      <a16:colId xmlns:a16="http://schemas.microsoft.com/office/drawing/2014/main" val="20001"/>
                    </a:ext>
                  </a:extLst>
                </a:gridCol>
              </a:tblGrid>
              <a:tr h="698746">
                <a:tc>
                  <a:txBody>
                    <a:bodyPr/>
                    <a:lstStyle/>
                    <a:p>
                      <a:pPr algn="l">
                        <a:lnSpc>
                          <a:spcPts val="3079"/>
                        </a:lnSpc>
                      </a:pPr>
                      <a:r>
                        <a:rPr lang="en-US" sz="1900" b="1">
                          <a:solidFill>
                            <a:schemeClr val="tx2"/>
                          </a:solidFill>
                          <a:latin typeface="Canva Sans"/>
                          <a:ea typeface="Canva Sans"/>
                          <a:cs typeface="Canva Sans"/>
                          <a:sym typeface="Canva Sans"/>
                        </a:rPr>
                        <a:t>TEAM NAME:</a:t>
                      </a:r>
                      <a:r>
                        <a:rPr lang="en-US" sz="1900" b="1">
                          <a:solidFill>
                            <a:schemeClr val="tx2"/>
                          </a:solidFill>
                          <a:latin typeface="Canva Sans"/>
                          <a:ea typeface="Canva Sans"/>
                          <a:cs typeface="Canva Sans"/>
                        </a:rPr>
                        <a:t> Icy Knights</a:t>
                      </a:r>
                      <a:endParaRPr lang="en-US" sz="1900" b="1">
                        <a:solidFill>
                          <a:schemeClr val="tx2"/>
                        </a:solidFill>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a:lnSpc>
                          <a:spcPts val="3079"/>
                        </a:lnSpc>
                        <a:defRPr/>
                      </a:pPr>
                      <a:r>
                        <a:rPr lang="en-US" sz="1900" b="1">
                          <a:solidFill>
                            <a:schemeClr val="tx2"/>
                          </a:solidFill>
                        </a:rPr>
                        <a:t>% CONTRIBUTED</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a:lnSpc>
                          <a:spcPts val="2799"/>
                        </a:lnSpc>
                        <a:defRPr/>
                      </a:pPr>
                      <a:r>
                        <a:rPr lang="en-US" sz="1900" b="1">
                          <a:solidFill>
                            <a:schemeClr val="tx2"/>
                          </a:solidFill>
                          <a:latin typeface="Canva Sans"/>
                          <a:sym typeface="Canva Sans"/>
                        </a:rPr>
                        <a:t>MEMBER WRITTEN CONTRIBUTIONS</a:t>
                      </a:r>
                      <a:endParaRPr lang="en-US" sz="1900" b="1">
                        <a:solidFill>
                          <a:schemeClr val="tx2"/>
                        </a:solidFill>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698746">
                <a:tc>
                  <a:txBody>
                    <a:bodyPr/>
                    <a:lstStyle/>
                    <a:p>
                      <a:pPr algn="l">
                        <a:lnSpc>
                          <a:spcPts val="3079"/>
                        </a:lnSpc>
                        <a:defRPr/>
                      </a:pPr>
                      <a:r>
                        <a:rPr lang="en-US" sz="1900" b="1" i="1" err="1">
                          <a:solidFill>
                            <a:srgbClr val="FFFFFF"/>
                          </a:solidFill>
                          <a:latin typeface="Canva Sans"/>
                          <a:ea typeface="Canva Sans"/>
                          <a:cs typeface="Canva Sans"/>
                          <a:sym typeface="Canva Sans"/>
                        </a:rPr>
                        <a:t>Reyvan</a:t>
                      </a:r>
                      <a:endParaRPr lang="en-US" sz="1900" b="1" i="1"/>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l">
                        <a:lnSpc>
                          <a:spcPts val="3079"/>
                        </a:lnSpc>
                        <a:defRPr/>
                      </a:pPr>
                      <a:r>
                        <a:rPr lang="en-US" sz="1900">
                          <a:solidFill>
                            <a:schemeClr val="bg1"/>
                          </a:solidFill>
                        </a:rPr>
                        <a:t>14%</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l">
                        <a:lnSpc>
                          <a:spcPts val="3079"/>
                        </a:lnSpc>
                        <a:defRPr/>
                      </a:pPr>
                      <a:r>
                        <a:rPr lang="en-US" sz="1900">
                          <a:solidFill>
                            <a:srgbClr val="FFFFFF"/>
                          </a:solidFill>
                          <a:latin typeface="Canva Sans"/>
                          <a:ea typeface="Canva Sans"/>
                          <a:cs typeface="Canva Sans"/>
                          <a:sym typeface="Canva Sans"/>
                        </a:rPr>
                        <a:t>CREATED SLIDES 1-6&amp;9</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698746">
                <a:tc>
                  <a:txBody>
                    <a:bodyPr/>
                    <a:lstStyle/>
                    <a:p>
                      <a:pPr algn="l">
                        <a:lnSpc>
                          <a:spcPts val="3079"/>
                        </a:lnSpc>
                        <a:defRPr/>
                      </a:pPr>
                      <a:r>
                        <a:rPr lang="en-US" sz="1900">
                          <a:solidFill>
                            <a:srgbClr val="FFFFFF"/>
                          </a:solidFill>
                          <a:latin typeface="Canva Sans"/>
                        </a:rPr>
                        <a:t>Hunter</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079"/>
                        </a:lnSpc>
                        <a:spcBef>
                          <a:spcPts val="0"/>
                        </a:spcBef>
                        <a:spcAft>
                          <a:spcPts val="0"/>
                        </a:spcAft>
                        <a:buClrTx/>
                        <a:buSzTx/>
                        <a:buFontTx/>
                        <a:buNone/>
                        <a:tabLst/>
                        <a:defRPr/>
                      </a:pPr>
                      <a:r>
                        <a:rPr lang="en-US" sz="1900">
                          <a:solidFill>
                            <a:schemeClr val="bg1"/>
                          </a:solidFill>
                        </a:rPr>
                        <a:t>7.5%</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l">
                        <a:lnSpc>
                          <a:spcPts val="3079"/>
                        </a:lnSpc>
                      </a:pPr>
                      <a:r>
                        <a:rPr lang="en-US" sz="1900">
                          <a:solidFill>
                            <a:srgbClr val="FFFFFF"/>
                          </a:solidFill>
                          <a:latin typeface="Canva Sans"/>
                          <a:ea typeface="Canva Sans"/>
                          <a:cs typeface="Canva Sans"/>
                          <a:sym typeface="Canva Sans"/>
                        </a:rPr>
                        <a:t>Built communication Plan, contributed to Dictionary &amp; WBS</a:t>
                      </a:r>
                      <a:r>
                        <a:rPr lang="en-US" sz="1900">
                          <a:solidFill>
                            <a:srgbClr val="FFFFFF"/>
                          </a:solidFill>
                          <a:latin typeface="Canva Sans"/>
                          <a:ea typeface="Canva Sans"/>
                          <a:cs typeface="Canva Sans"/>
                        </a:rPr>
                        <a:t>  </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698746">
                <a:tc>
                  <a:txBody>
                    <a:bodyPr/>
                    <a:lstStyle/>
                    <a:p>
                      <a:pPr algn="l">
                        <a:lnSpc>
                          <a:spcPts val="3079"/>
                        </a:lnSpc>
                        <a:defRPr/>
                      </a:pPr>
                      <a:r>
                        <a:rPr lang="en-US" sz="1900">
                          <a:solidFill>
                            <a:srgbClr val="FFFFFF"/>
                          </a:solidFill>
                          <a:latin typeface="Canva Sans"/>
                          <a:ea typeface="Canva Sans"/>
                          <a:cs typeface="Canva Sans"/>
                          <a:sym typeface="Canva Sans"/>
                        </a:rPr>
                        <a:t>Maiya</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079"/>
                        </a:lnSpc>
                        <a:spcBef>
                          <a:spcPts val="0"/>
                        </a:spcBef>
                        <a:spcAft>
                          <a:spcPts val="0"/>
                        </a:spcAft>
                        <a:buClrTx/>
                        <a:buSzTx/>
                        <a:buFontTx/>
                        <a:buNone/>
                        <a:tabLst/>
                        <a:defRPr/>
                      </a:pPr>
                      <a:r>
                        <a:rPr lang="en-US" sz="1900">
                          <a:solidFill>
                            <a:schemeClr val="bg1"/>
                          </a:solidFill>
                        </a:rPr>
                        <a:t>7.5%</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l">
                        <a:lnSpc>
                          <a:spcPts val="3079"/>
                        </a:lnSpc>
                        <a:defRPr/>
                      </a:pPr>
                      <a:r>
                        <a:rPr lang="en-US" sz="1900">
                          <a:solidFill>
                            <a:srgbClr val="FFFFFF"/>
                          </a:solidFill>
                          <a:latin typeface="Canva Sans"/>
                          <a:ea typeface="Canva Sans"/>
                          <a:cs typeface="Canva Sans"/>
                          <a:sym typeface="Canva Sans"/>
                        </a:rPr>
                        <a:t>Triple Constraint</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1020641">
                <a:tc>
                  <a:txBody>
                    <a:bodyPr/>
                    <a:lstStyle/>
                    <a:p>
                      <a:pPr algn="l">
                        <a:lnSpc>
                          <a:spcPts val="3079"/>
                        </a:lnSpc>
                        <a:defRPr/>
                      </a:pPr>
                      <a:r>
                        <a:rPr lang="en-US" sz="1900">
                          <a:solidFill>
                            <a:srgbClr val="FFFFFF"/>
                          </a:solidFill>
                          <a:latin typeface="Canva Sans"/>
                          <a:ea typeface="Canva Sans"/>
                          <a:cs typeface="Canva Sans"/>
                          <a:sym typeface="Canva Sans"/>
                        </a:rPr>
                        <a:t>Moira</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079"/>
                        </a:lnSpc>
                        <a:spcBef>
                          <a:spcPts val="0"/>
                        </a:spcBef>
                        <a:spcAft>
                          <a:spcPts val="0"/>
                        </a:spcAft>
                        <a:buClrTx/>
                        <a:buSzTx/>
                        <a:buFontTx/>
                        <a:buNone/>
                        <a:tabLst/>
                        <a:defRPr/>
                      </a:pPr>
                      <a:r>
                        <a:rPr lang="en-US" sz="1900">
                          <a:solidFill>
                            <a:schemeClr val="bg1"/>
                          </a:solidFill>
                        </a:rPr>
                        <a:t>7.5%</a:t>
                      </a:r>
                    </a:p>
                    <a:p>
                      <a:pPr algn="l">
                        <a:lnSpc>
                          <a:spcPts val="3079"/>
                        </a:lnSpc>
                        <a:defRPr/>
                      </a:pP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l">
                        <a:lnSpc>
                          <a:spcPts val="3079"/>
                        </a:lnSpc>
                      </a:pPr>
                      <a:r>
                        <a:rPr lang="en-US" sz="1900">
                          <a:solidFill>
                            <a:srgbClr val="FFFFFF"/>
                          </a:solidFill>
                          <a:latin typeface="Canva Sans"/>
                          <a:ea typeface="Canva Sans"/>
                          <a:cs typeface="Canva Sans"/>
                          <a:sym typeface="Canva Sans"/>
                        </a:rPr>
                        <a:t>Set up teams group, Redesigned slide formatting, added and removed distracting elements, integrated animations, and transferred to </a:t>
                      </a:r>
                      <a:r>
                        <a:rPr lang="en-US" sz="1900" err="1">
                          <a:solidFill>
                            <a:srgbClr val="FFFFFF"/>
                          </a:solidFill>
                          <a:latin typeface="Canva Sans"/>
                          <a:ea typeface="Canva Sans"/>
                          <a:cs typeface="Canva Sans"/>
                          <a:sym typeface="Canva Sans"/>
                        </a:rPr>
                        <a:t>powerpoint</a:t>
                      </a:r>
                      <a:r>
                        <a:rPr lang="en-US" sz="1900">
                          <a:solidFill>
                            <a:srgbClr val="FFFFFF"/>
                          </a:solidFill>
                          <a:latin typeface="Canva Sans"/>
                          <a:ea typeface="Canva Sans"/>
                          <a:cs typeface="Canva Sans"/>
                          <a:sym typeface="Canva Sans"/>
                        </a:rPr>
                        <a:t> file.</a:t>
                      </a:r>
                      <a:r>
                        <a:rPr lang="en-US" sz="1900">
                          <a:solidFill>
                            <a:srgbClr val="FFFFFF"/>
                          </a:solidFill>
                          <a:latin typeface="Canva Sans"/>
                          <a:ea typeface="Canva Sans"/>
                          <a:cs typeface="Canva Sans"/>
                        </a:rPr>
                        <a:t> </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698746">
                <a:tc>
                  <a:txBody>
                    <a:bodyPr/>
                    <a:lstStyle/>
                    <a:p>
                      <a:pPr algn="l">
                        <a:lnSpc>
                          <a:spcPts val="3079"/>
                        </a:lnSpc>
                        <a:defRPr/>
                      </a:pPr>
                      <a:r>
                        <a:rPr lang="en-US" sz="1900">
                          <a:solidFill>
                            <a:srgbClr val="FFFFFF"/>
                          </a:solidFill>
                          <a:latin typeface="Canva Sans"/>
                        </a:rPr>
                        <a:t>Tyra</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079"/>
                        </a:lnSpc>
                        <a:spcBef>
                          <a:spcPts val="0"/>
                        </a:spcBef>
                        <a:spcAft>
                          <a:spcPts val="0"/>
                        </a:spcAft>
                        <a:buClrTx/>
                        <a:buSzTx/>
                        <a:buFontTx/>
                        <a:buNone/>
                        <a:tabLst/>
                        <a:defRPr/>
                      </a:pPr>
                      <a:r>
                        <a:rPr lang="en-US" sz="1900">
                          <a:solidFill>
                            <a:schemeClr val="bg1"/>
                          </a:solidFill>
                        </a:rPr>
                        <a:t>7.5%</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l">
                        <a:lnSpc>
                          <a:spcPts val="3079"/>
                        </a:lnSpc>
                      </a:pPr>
                      <a:r>
                        <a:rPr lang="en-US" sz="1900">
                          <a:solidFill>
                            <a:schemeClr val="bg1"/>
                          </a:solidFill>
                          <a:latin typeface="Canva Sans"/>
                        </a:rPr>
                        <a:t>Contributed to Stakeholders, success criteria, work breakdown structure, communication plan, &amp; budget. </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r h="698746">
                <a:tc>
                  <a:txBody>
                    <a:bodyPr/>
                    <a:lstStyle/>
                    <a:p>
                      <a:pPr algn="l">
                        <a:lnSpc>
                          <a:spcPts val="3079"/>
                        </a:lnSpc>
                        <a:defRPr/>
                      </a:pPr>
                      <a:r>
                        <a:rPr lang="en-US" sz="1900" i="1" err="1">
                          <a:solidFill>
                            <a:srgbClr val="FFFFFF"/>
                          </a:solidFill>
                          <a:latin typeface="Canva Sans"/>
                          <a:ea typeface="Canva Sans"/>
                          <a:cs typeface="Canva Sans"/>
                          <a:sym typeface="Canva Sans"/>
                        </a:rPr>
                        <a:t>Ytha</a:t>
                      </a:r>
                      <a:endParaRPr lang="en-US" sz="1900" i="1"/>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079"/>
                        </a:lnSpc>
                        <a:spcBef>
                          <a:spcPts val="0"/>
                        </a:spcBef>
                        <a:spcAft>
                          <a:spcPts val="0"/>
                        </a:spcAft>
                        <a:buClrTx/>
                        <a:buSzTx/>
                        <a:buFontTx/>
                        <a:buNone/>
                        <a:tabLst/>
                        <a:defRPr/>
                      </a:pPr>
                      <a:r>
                        <a:rPr lang="en-US" sz="1900">
                          <a:solidFill>
                            <a:schemeClr val="bg1"/>
                          </a:solidFill>
                        </a:rPr>
                        <a:t>14%</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l">
                        <a:lnSpc>
                          <a:spcPts val="3079"/>
                        </a:lnSpc>
                      </a:pPr>
                      <a:r>
                        <a:rPr lang="en-US" sz="1900">
                          <a:solidFill>
                            <a:srgbClr val="FFFFFF"/>
                          </a:solidFill>
                          <a:latin typeface="Canva Sans"/>
                        </a:rPr>
                        <a:t>Redesigned slides 4-6, Presented 4-6</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r h="698746">
                <a:tc>
                  <a:txBody>
                    <a:bodyPr/>
                    <a:lstStyle/>
                    <a:p>
                      <a:pPr algn="l">
                        <a:lnSpc>
                          <a:spcPts val="3079"/>
                        </a:lnSpc>
                        <a:defRPr/>
                      </a:pPr>
                      <a:r>
                        <a:rPr lang="en-US" sz="1900" i="1">
                          <a:solidFill>
                            <a:srgbClr val="FFFFFF"/>
                          </a:solidFill>
                          <a:latin typeface="Canva Sans"/>
                        </a:rPr>
                        <a:t>Joel</a:t>
                      </a:r>
                      <a:endParaRPr lang="en-US" sz="1900" i="1"/>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079"/>
                        </a:lnSpc>
                        <a:spcBef>
                          <a:spcPts val="0"/>
                        </a:spcBef>
                        <a:spcAft>
                          <a:spcPts val="0"/>
                        </a:spcAft>
                        <a:buClrTx/>
                        <a:buSzTx/>
                        <a:buFontTx/>
                        <a:buNone/>
                        <a:tabLst/>
                        <a:defRPr/>
                      </a:pPr>
                      <a:r>
                        <a:rPr lang="en-US" sz="1900">
                          <a:solidFill>
                            <a:schemeClr val="bg1"/>
                          </a:solidFill>
                        </a:rPr>
                        <a:t>14%</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l">
                        <a:lnSpc>
                          <a:spcPts val="3079"/>
                        </a:lnSpc>
                      </a:pPr>
                      <a:r>
                        <a:rPr lang="en-US" sz="1900">
                          <a:solidFill>
                            <a:schemeClr val="bg1"/>
                          </a:solidFill>
                        </a:rPr>
                        <a:t>Work Breakdown Structure </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9"/>
                  </a:ext>
                </a:extLst>
              </a:tr>
              <a:tr h="698746">
                <a:tc>
                  <a:txBody>
                    <a:bodyPr/>
                    <a:lstStyle/>
                    <a:p>
                      <a:pPr algn="l">
                        <a:lnSpc>
                          <a:spcPts val="3079"/>
                        </a:lnSpc>
                        <a:defRPr/>
                      </a:pPr>
                      <a:r>
                        <a:rPr lang="en-US" sz="1900" i="1">
                          <a:solidFill>
                            <a:srgbClr val="FFFFFF"/>
                          </a:solidFill>
                          <a:latin typeface="Canva Sans"/>
                        </a:rPr>
                        <a:t>Mauricio</a:t>
                      </a:r>
                      <a:endParaRPr lang="en-US" sz="1900" i="1"/>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079"/>
                        </a:lnSpc>
                        <a:spcBef>
                          <a:spcPts val="0"/>
                        </a:spcBef>
                        <a:spcAft>
                          <a:spcPts val="0"/>
                        </a:spcAft>
                        <a:buClrTx/>
                        <a:buSzTx/>
                        <a:buFontTx/>
                        <a:buNone/>
                        <a:tabLst/>
                        <a:defRPr/>
                      </a:pPr>
                      <a:r>
                        <a:rPr lang="en-US" sz="1900">
                          <a:solidFill>
                            <a:schemeClr val="bg1"/>
                          </a:solidFill>
                        </a:rPr>
                        <a:t>14%</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l">
                        <a:lnSpc>
                          <a:spcPts val="3079"/>
                        </a:lnSpc>
                        <a:defRPr/>
                      </a:pPr>
                      <a:r>
                        <a:rPr lang="en-US" sz="1900">
                          <a:solidFill>
                            <a:srgbClr val="FFFFFF"/>
                          </a:solidFill>
                          <a:latin typeface="Canva Sans"/>
                          <a:ea typeface="Canva Sans"/>
                          <a:cs typeface="Canva Sans"/>
                          <a:sym typeface="Canva Sans"/>
                        </a:rPr>
                        <a:t>presenting Communication plan slide</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0"/>
                  </a:ext>
                </a:extLst>
              </a:tr>
              <a:tr h="698746">
                <a:tc>
                  <a:txBody>
                    <a:bodyPr/>
                    <a:lstStyle/>
                    <a:p>
                      <a:pPr algn="l">
                        <a:lnSpc>
                          <a:spcPts val="3079"/>
                        </a:lnSpc>
                        <a:defRPr/>
                      </a:pPr>
                      <a:r>
                        <a:rPr lang="en-US" sz="1900" i="1">
                          <a:solidFill>
                            <a:srgbClr val="FFFFFF"/>
                          </a:solidFill>
                          <a:latin typeface="Canva Sans"/>
                        </a:rPr>
                        <a:t>Aman</a:t>
                      </a:r>
                      <a:endParaRPr lang="en-US" sz="1900" i="1"/>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0" marR="0" lvl="0" indent="0" algn="l" defTabSz="914400" rtl="0" eaLnBrk="1" fontAlgn="auto" latinLnBrk="0" hangingPunct="1">
                        <a:lnSpc>
                          <a:spcPts val="3079"/>
                        </a:lnSpc>
                        <a:spcBef>
                          <a:spcPts val="0"/>
                        </a:spcBef>
                        <a:spcAft>
                          <a:spcPts val="0"/>
                        </a:spcAft>
                        <a:buClrTx/>
                        <a:buSzTx/>
                        <a:buFontTx/>
                        <a:buNone/>
                        <a:tabLst/>
                        <a:defRPr/>
                      </a:pPr>
                      <a:r>
                        <a:rPr lang="en-US" sz="1900">
                          <a:solidFill>
                            <a:schemeClr val="bg1"/>
                          </a:solidFill>
                        </a:rPr>
                        <a:t>14%</a:t>
                      </a: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l">
                        <a:lnSpc>
                          <a:spcPts val="3079"/>
                        </a:lnSpc>
                        <a:defRPr/>
                      </a:pPr>
                      <a:r>
                        <a:rPr lang="en-US" sz="1900">
                          <a:solidFill>
                            <a:srgbClr val="FFFFFF"/>
                          </a:solidFill>
                          <a:latin typeface="Canva Sans"/>
                          <a:ea typeface="Canva Sans"/>
                          <a:cs typeface="Canva Sans"/>
                          <a:sym typeface="Canva Sans"/>
                        </a:rPr>
                        <a:t>Presenting Stakeholders, Designed and presenting Budget</a:t>
                      </a:r>
                      <a:endParaRPr lang="en-US" sz="19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5" name="TextBox 4">
            <a:extLst>
              <a:ext uri="{FF2B5EF4-FFF2-40B4-BE49-F238E27FC236}">
                <a16:creationId xmlns:a16="http://schemas.microsoft.com/office/drawing/2014/main" id="{CFE4C295-DCF2-7076-19FF-48D5493E2484}"/>
              </a:ext>
            </a:extLst>
          </p:cNvPr>
          <p:cNvSpPr txBox="1"/>
          <p:nvPr/>
        </p:nvSpPr>
        <p:spPr>
          <a:xfrm>
            <a:off x="284460" y="506133"/>
            <a:ext cx="8541327" cy="584775"/>
          </a:xfrm>
          <a:prstGeom prst="rect">
            <a:avLst/>
          </a:prstGeom>
          <a:noFill/>
        </p:spPr>
        <p:txBody>
          <a:bodyPr wrap="square" rtlCol="0">
            <a:spAutoFit/>
          </a:bodyPr>
          <a:lstStyle/>
          <a:p>
            <a:r>
              <a:rPr lang="en-US" sz="3200">
                <a:solidFill>
                  <a:schemeClr val="bg1"/>
                </a:solidFill>
              </a:rPr>
              <a:t>Section: B001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2" name="Freeform 2"/>
          <p:cNvSpPr/>
          <p:nvPr/>
        </p:nvSpPr>
        <p:spPr>
          <a:xfrm>
            <a:off x="8572806" y="244061"/>
            <a:ext cx="8686494" cy="8686494"/>
          </a:xfrm>
          <a:custGeom>
            <a:avLst/>
            <a:gdLst/>
            <a:ahLst/>
            <a:cxnLst/>
            <a:rect l="l" t="t" r="r" b="b"/>
            <a:pathLst>
              <a:path w="8686494" h="8686494">
                <a:moveTo>
                  <a:pt x="0" y="0"/>
                </a:moveTo>
                <a:lnTo>
                  <a:pt x="8686494" y="0"/>
                </a:lnTo>
                <a:lnTo>
                  <a:pt x="8686494" y="8686494"/>
                </a:lnTo>
                <a:lnTo>
                  <a:pt x="0" y="8686494"/>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1673679"/>
            <a:ext cx="6858000" cy="6083710"/>
          </a:xfrm>
          <a:custGeom>
            <a:avLst/>
            <a:gdLst/>
            <a:ahLst/>
            <a:cxnLst/>
            <a:rect l="l" t="t" r="r" b="b"/>
            <a:pathLst>
              <a:path w="6858000" h="6083710">
                <a:moveTo>
                  <a:pt x="0" y="0"/>
                </a:moveTo>
                <a:lnTo>
                  <a:pt x="6858000" y="0"/>
                </a:lnTo>
                <a:lnTo>
                  <a:pt x="6858000" y="6083709"/>
                </a:lnTo>
                <a:lnTo>
                  <a:pt x="0" y="6083709"/>
                </a:lnTo>
                <a:lnTo>
                  <a:pt x="0" y="0"/>
                </a:lnTo>
                <a:close/>
              </a:path>
            </a:pathLst>
          </a:custGeom>
          <a:blipFill>
            <a:blip r:embed="rId3"/>
            <a:stretch>
              <a:fillRect l="-24838" t="-24792" r="-7856" b="-24792"/>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2" name="Freeform 2"/>
          <p:cNvSpPr/>
          <p:nvPr/>
        </p:nvSpPr>
        <p:spPr>
          <a:xfrm>
            <a:off x="0" y="-795543"/>
            <a:ext cx="18288000" cy="12982598"/>
          </a:xfrm>
          <a:custGeom>
            <a:avLst/>
            <a:gdLst/>
            <a:ahLst/>
            <a:cxnLst/>
            <a:rect l="l" t="t" r="r" b="b"/>
            <a:pathLst>
              <a:path w="18288000" h="12982598">
                <a:moveTo>
                  <a:pt x="0" y="0"/>
                </a:moveTo>
                <a:lnTo>
                  <a:pt x="18288000" y="0"/>
                </a:lnTo>
                <a:lnTo>
                  <a:pt x="18288000" y="12982598"/>
                </a:lnTo>
                <a:lnTo>
                  <a:pt x="0" y="12982598"/>
                </a:lnTo>
                <a:lnTo>
                  <a:pt x="0" y="0"/>
                </a:lnTo>
                <a:close/>
              </a:path>
            </a:pathLst>
          </a:custGeom>
          <a:blipFill>
            <a:blip r:embed="rId3"/>
            <a:stretch>
              <a:fillRect t="-8698" r="-95" b="-32300"/>
            </a:stretch>
          </a:blipFill>
        </p:spPr>
        <p:txBody>
          <a:bodyPr/>
          <a:lstStyle/>
          <a:p>
            <a:endParaRPr lang="en-US"/>
          </a:p>
        </p:txBody>
      </p:sp>
      <p:sp>
        <p:nvSpPr>
          <p:cNvPr id="3" name="TextBox 3"/>
          <p:cNvSpPr txBox="1"/>
          <p:nvPr/>
        </p:nvSpPr>
        <p:spPr>
          <a:xfrm>
            <a:off x="5486400" y="172559"/>
            <a:ext cx="7615017" cy="1389541"/>
          </a:xfrm>
          <a:prstGeom prst="rect">
            <a:avLst/>
          </a:prstGeom>
        </p:spPr>
        <p:txBody>
          <a:bodyPr lIns="0" tIns="0" rIns="0" bIns="0" rtlCol="0" anchor="t">
            <a:spAutoFit/>
          </a:bodyPr>
          <a:lstStyle/>
          <a:p>
            <a:pPr algn="ctr">
              <a:lnSpc>
                <a:spcPts val="8461"/>
              </a:lnSpc>
              <a:spcBef>
                <a:spcPct val="0"/>
              </a:spcBef>
            </a:pPr>
            <a:r>
              <a:rPr lang="en-US" sz="6044" spc="888">
                <a:solidFill>
                  <a:srgbClr val="FFD700">
                    <a:alpha val="40784"/>
                  </a:srgbClr>
                </a:solidFill>
                <a:latin typeface="League Spartan"/>
                <a:ea typeface="League Spartan"/>
                <a:cs typeface="League Spartan"/>
                <a:sym typeface="League Spartan"/>
              </a:rPr>
              <a:t>MILLICAN HALL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2" name="Freeform 2"/>
          <p:cNvSpPr/>
          <p:nvPr/>
        </p:nvSpPr>
        <p:spPr>
          <a:xfrm>
            <a:off x="15326537" y="8278767"/>
            <a:ext cx="2157281" cy="2008233"/>
          </a:xfrm>
          <a:custGeom>
            <a:avLst/>
            <a:gdLst/>
            <a:ahLst/>
            <a:cxnLst/>
            <a:rect l="l" t="t" r="r" b="b"/>
            <a:pathLst>
              <a:path w="2157281" h="2008233">
                <a:moveTo>
                  <a:pt x="0" y="0"/>
                </a:moveTo>
                <a:lnTo>
                  <a:pt x="2157281" y="0"/>
                </a:lnTo>
                <a:lnTo>
                  <a:pt x="2157281" y="2008233"/>
                </a:lnTo>
                <a:lnTo>
                  <a:pt x="0" y="2008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85950" y="7137907"/>
            <a:ext cx="3946423" cy="3280464"/>
          </a:xfrm>
          <a:custGeom>
            <a:avLst/>
            <a:gdLst/>
            <a:ahLst/>
            <a:cxnLst/>
            <a:rect l="l" t="t" r="r" b="b"/>
            <a:pathLst>
              <a:path w="3946423" h="3280464">
                <a:moveTo>
                  <a:pt x="0" y="0"/>
                </a:moveTo>
                <a:lnTo>
                  <a:pt x="3946422" y="0"/>
                </a:lnTo>
                <a:lnTo>
                  <a:pt x="3946422" y="3280464"/>
                </a:lnTo>
                <a:lnTo>
                  <a:pt x="0" y="3280464"/>
                </a:lnTo>
                <a:lnTo>
                  <a:pt x="0" y="0"/>
                </a:lnTo>
                <a:close/>
              </a:path>
            </a:pathLst>
          </a:custGeom>
          <a:blipFill>
            <a:blip r:embed="rId5"/>
            <a:stretch>
              <a:fillRect/>
            </a:stretch>
          </a:blipFill>
        </p:spPr>
        <p:txBody>
          <a:bodyPr/>
          <a:lstStyle/>
          <a:p>
            <a:endParaRPr lang="en-US"/>
          </a:p>
        </p:txBody>
      </p:sp>
      <p:sp>
        <p:nvSpPr>
          <p:cNvPr id="4" name="Freeform 4"/>
          <p:cNvSpPr/>
          <p:nvPr/>
        </p:nvSpPr>
        <p:spPr>
          <a:xfrm>
            <a:off x="149590" y="9767731"/>
            <a:ext cx="18905608" cy="2552257"/>
          </a:xfrm>
          <a:custGeom>
            <a:avLst/>
            <a:gdLst/>
            <a:ahLst/>
            <a:cxnLst/>
            <a:rect l="l" t="t" r="r" b="b"/>
            <a:pathLst>
              <a:path w="18905608" h="2552257">
                <a:moveTo>
                  <a:pt x="0" y="0"/>
                </a:moveTo>
                <a:lnTo>
                  <a:pt x="18905608" y="0"/>
                </a:lnTo>
                <a:lnTo>
                  <a:pt x="18905608" y="2552258"/>
                </a:lnTo>
                <a:lnTo>
                  <a:pt x="0" y="2552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5438814" y="490220"/>
            <a:ext cx="6959054" cy="962660"/>
          </a:xfrm>
          <a:prstGeom prst="rect">
            <a:avLst/>
          </a:prstGeom>
        </p:spPr>
        <p:txBody>
          <a:bodyPr lIns="0" tIns="0" rIns="0" bIns="0" rtlCol="0" anchor="t">
            <a:spAutoFit/>
          </a:bodyPr>
          <a:lstStyle/>
          <a:p>
            <a:pPr algn="ctr">
              <a:lnSpc>
                <a:spcPts val="7839"/>
              </a:lnSpc>
            </a:pPr>
            <a:r>
              <a:rPr lang="en-US" sz="5599">
                <a:solidFill>
                  <a:srgbClr val="FFFFFF"/>
                </a:solidFill>
                <a:latin typeface="Canva Sans Bold"/>
                <a:ea typeface="Canva Sans Bold"/>
                <a:cs typeface="Canva Sans Bold"/>
                <a:sym typeface="Canva Sans Bold"/>
              </a:rPr>
              <a:t>PROJECT PURPOSE </a:t>
            </a:r>
          </a:p>
        </p:txBody>
      </p:sp>
      <p:sp>
        <p:nvSpPr>
          <p:cNvPr id="6" name="TextBox 6"/>
          <p:cNvSpPr txBox="1"/>
          <p:nvPr/>
        </p:nvSpPr>
        <p:spPr>
          <a:xfrm>
            <a:off x="886344" y="2102166"/>
            <a:ext cx="16063995" cy="2693034"/>
          </a:xfrm>
          <a:prstGeom prst="rect">
            <a:avLst/>
          </a:prstGeom>
        </p:spPr>
        <p:txBody>
          <a:bodyPr lIns="0" tIns="0" rIns="0" bIns="0" rtlCol="0" anchor="t">
            <a:spAutoFit/>
          </a:bodyPr>
          <a:lstStyle/>
          <a:p>
            <a:pPr algn="l">
              <a:lnSpc>
                <a:spcPts val="4340"/>
              </a:lnSpc>
            </a:pPr>
            <a:r>
              <a:rPr lang="en-US" sz="3100" u="sng">
                <a:solidFill>
                  <a:srgbClr val="FFFFFF"/>
                </a:solidFill>
                <a:latin typeface="Canva Sans Bold"/>
                <a:ea typeface="Canva Sans Bold"/>
                <a:cs typeface="Canva Sans Bold"/>
                <a:sym typeface="Canva Sans Bold"/>
              </a:rPr>
              <a:t>Problem Statement:</a:t>
            </a:r>
            <a:r>
              <a:rPr lang="en-US" sz="3100">
                <a:solidFill>
                  <a:srgbClr val="FFFFFF"/>
                </a:solidFill>
                <a:latin typeface="Canva Sans"/>
                <a:ea typeface="Canva Sans"/>
                <a:cs typeface="Canva Sans"/>
                <a:sym typeface="Canva Sans"/>
              </a:rPr>
              <a:t> UCF does not have any events in the winter for its students and alumni. UCF needs to have events for every season to enhance the sense of community and unity on campus. This is why we are proposing an event for winter called “ Knights on Ice”. This event is going to bring holiday fun and develop our institution. </a:t>
            </a:r>
          </a:p>
        </p:txBody>
      </p:sp>
      <p:sp>
        <p:nvSpPr>
          <p:cNvPr id="7" name="TextBox 7"/>
          <p:cNvSpPr txBox="1"/>
          <p:nvPr/>
        </p:nvSpPr>
        <p:spPr>
          <a:xfrm>
            <a:off x="886344" y="5442857"/>
            <a:ext cx="16063995" cy="2140585"/>
          </a:xfrm>
          <a:prstGeom prst="rect">
            <a:avLst/>
          </a:prstGeom>
        </p:spPr>
        <p:txBody>
          <a:bodyPr lIns="0" tIns="0" rIns="0" bIns="0" rtlCol="0" anchor="t">
            <a:spAutoFit/>
          </a:bodyPr>
          <a:lstStyle/>
          <a:p>
            <a:pPr algn="l">
              <a:lnSpc>
                <a:spcPts val="4339"/>
              </a:lnSpc>
            </a:pPr>
            <a:r>
              <a:rPr lang="en-US" sz="3099" u="sng">
                <a:solidFill>
                  <a:srgbClr val="FFFFFF"/>
                </a:solidFill>
                <a:latin typeface="Canva Sans Bold"/>
                <a:ea typeface="Canva Sans Bold"/>
                <a:cs typeface="Canva Sans Bold"/>
                <a:sym typeface="Canva Sans Bold"/>
              </a:rPr>
              <a:t>Project Goals: </a:t>
            </a:r>
            <a:r>
              <a:rPr lang="en-US" sz="3099">
                <a:solidFill>
                  <a:srgbClr val="FFFFFF"/>
                </a:solidFill>
                <a:latin typeface="Canva Sans"/>
                <a:ea typeface="Canva Sans"/>
                <a:cs typeface="Canva Sans"/>
                <a:sym typeface="Canva Sans"/>
              </a:rPr>
              <a:t>Create a sense of community involvement during the winter/holiday season. Have a successful toy drive to give less fortunate children an opportunity to celebrate  </a:t>
            </a:r>
          </a:p>
          <a:p>
            <a:pPr algn="l">
              <a:lnSpc>
                <a:spcPts val="4339"/>
              </a:lnSpc>
            </a:pPr>
            <a:endParaRPr lang="en-US" sz="3099">
              <a:solidFill>
                <a:srgbClr val="FFFFFF"/>
              </a:solidFill>
              <a:latin typeface="Canva Sans"/>
              <a:ea typeface="Canva Sans"/>
              <a:cs typeface="Canva Sans"/>
              <a:sym typeface="Canva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2" name="Freeform 2"/>
          <p:cNvSpPr/>
          <p:nvPr/>
        </p:nvSpPr>
        <p:spPr>
          <a:xfrm>
            <a:off x="865235" y="1450313"/>
            <a:ext cx="3816819" cy="3816819"/>
          </a:xfrm>
          <a:custGeom>
            <a:avLst/>
            <a:gdLst/>
            <a:ahLst/>
            <a:cxnLst/>
            <a:rect l="l" t="t" r="r" b="b"/>
            <a:pathLst>
              <a:path w="3816819" h="3816819">
                <a:moveTo>
                  <a:pt x="0" y="0"/>
                </a:moveTo>
                <a:lnTo>
                  <a:pt x="3816819" y="0"/>
                </a:lnTo>
                <a:lnTo>
                  <a:pt x="3816819" y="3816819"/>
                </a:lnTo>
                <a:lnTo>
                  <a:pt x="0" y="3816819"/>
                </a:lnTo>
                <a:lnTo>
                  <a:pt x="0" y="0"/>
                </a:lnTo>
                <a:close/>
              </a:path>
            </a:pathLst>
          </a:custGeom>
          <a:blipFill>
            <a:blip r:embed="rId3"/>
            <a:stretch>
              <a:fillRect/>
            </a:stretch>
          </a:blipFill>
        </p:spPr>
        <p:txBody>
          <a:bodyPr/>
          <a:lstStyle/>
          <a:p>
            <a:endParaRPr lang="en-US"/>
          </a:p>
        </p:txBody>
      </p:sp>
      <p:sp>
        <p:nvSpPr>
          <p:cNvPr id="3" name="Freeform 3"/>
          <p:cNvSpPr/>
          <p:nvPr/>
        </p:nvSpPr>
        <p:spPr>
          <a:xfrm>
            <a:off x="7686868" y="1877790"/>
            <a:ext cx="2914264" cy="2914264"/>
          </a:xfrm>
          <a:custGeom>
            <a:avLst/>
            <a:gdLst/>
            <a:ahLst/>
            <a:cxnLst/>
            <a:rect l="l" t="t" r="r" b="b"/>
            <a:pathLst>
              <a:path w="2914264" h="2914264">
                <a:moveTo>
                  <a:pt x="0" y="0"/>
                </a:moveTo>
                <a:lnTo>
                  <a:pt x="2914264" y="0"/>
                </a:lnTo>
                <a:lnTo>
                  <a:pt x="2914264" y="2914265"/>
                </a:lnTo>
                <a:lnTo>
                  <a:pt x="0" y="2914265"/>
                </a:lnTo>
                <a:lnTo>
                  <a:pt x="0" y="0"/>
                </a:lnTo>
                <a:close/>
              </a:path>
            </a:pathLst>
          </a:custGeom>
          <a:blipFill>
            <a:blip r:embed="rId4"/>
            <a:stretch>
              <a:fillRect/>
            </a:stretch>
          </a:blipFill>
        </p:spPr>
        <p:txBody>
          <a:bodyPr/>
          <a:lstStyle/>
          <a:p>
            <a:endParaRPr lang="en-US"/>
          </a:p>
        </p:txBody>
      </p:sp>
      <p:sp>
        <p:nvSpPr>
          <p:cNvPr id="8" name="Freeform 8"/>
          <p:cNvSpPr/>
          <p:nvPr/>
        </p:nvSpPr>
        <p:spPr>
          <a:xfrm>
            <a:off x="397145" y="7135232"/>
            <a:ext cx="4193929" cy="1494087"/>
          </a:xfrm>
          <a:custGeom>
            <a:avLst/>
            <a:gdLst/>
            <a:ahLst/>
            <a:cxnLst/>
            <a:rect l="l" t="t" r="r" b="b"/>
            <a:pathLst>
              <a:path w="4193929" h="1494087">
                <a:moveTo>
                  <a:pt x="0" y="0"/>
                </a:moveTo>
                <a:lnTo>
                  <a:pt x="4193929" y="0"/>
                </a:lnTo>
                <a:lnTo>
                  <a:pt x="4193929" y="1494087"/>
                </a:lnTo>
                <a:lnTo>
                  <a:pt x="0" y="1494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683281" y="6313212"/>
            <a:ext cx="2268894" cy="2345110"/>
          </a:xfrm>
          <a:custGeom>
            <a:avLst/>
            <a:gdLst/>
            <a:ahLst/>
            <a:cxnLst/>
            <a:rect l="l" t="t" r="r" b="b"/>
            <a:pathLst>
              <a:path w="2268894" h="2345110">
                <a:moveTo>
                  <a:pt x="0" y="0"/>
                </a:moveTo>
                <a:lnTo>
                  <a:pt x="2268894" y="0"/>
                </a:lnTo>
                <a:lnTo>
                  <a:pt x="2268894" y="2345110"/>
                </a:lnTo>
                <a:lnTo>
                  <a:pt x="0" y="23451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288DCE70-2A63-459D-01AE-E47910420E61}"/>
              </a:ext>
            </a:extLst>
          </p:cNvPr>
          <p:cNvGrpSpPr/>
          <p:nvPr/>
        </p:nvGrpSpPr>
        <p:grpSpPr>
          <a:xfrm>
            <a:off x="12725400" y="2793543"/>
            <a:ext cx="4786016" cy="5398176"/>
            <a:chOff x="12685938" y="3453724"/>
            <a:chExt cx="4786016" cy="5398176"/>
          </a:xfrm>
        </p:grpSpPr>
        <p:sp>
          <p:nvSpPr>
            <p:cNvPr id="4" name="Freeform 4"/>
            <p:cNvSpPr/>
            <p:nvPr/>
          </p:nvSpPr>
          <p:spPr>
            <a:xfrm>
              <a:off x="12685938" y="3608039"/>
              <a:ext cx="443575" cy="443575"/>
            </a:xfrm>
            <a:custGeom>
              <a:avLst/>
              <a:gdLst/>
              <a:ahLst/>
              <a:cxnLst/>
              <a:rect l="l" t="t" r="r" b="b"/>
              <a:pathLst>
                <a:path w="443575" h="443575">
                  <a:moveTo>
                    <a:pt x="0" y="0"/>
                  </a:moveTo>
                  <a:lnTo>
                    <a:pt x="443575" y="0"/>
                  </a:lnTo>
                  <a:lnTo>
                    <a:pt x="443575" y="443576"/>
                  </a:lnTo>
                  <a:lnTo>
                    <a:pt x="0" y="4435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a:off x="12689969" y="5040810"/>
              <a:ext cx="439545" cy="439545"/>
            </a:xfrm>
            <a:custGeom>
              <a:avLst/>
              <a:gdLst/>
              <a:ahLst/>
              <a:cxnLst/>
              <a:rect l="l" t="t" r="r" b="b"/>
              <a:pathLst>
                <a:path w="439545" h="439545">
                  <a:moveTo>
                    <a:pt x="0" y="0"/>
                  </a:moveTo>
                  <a:lnTo>
                    <a:pt x="439544" y="0"/>
                  </a:lnTo>
                  <a:lnTo>
                    <a:pt x="439544" y="439544"/>
                  </a:lnTo>
                  <a:lnTo>
                    <a:pt x="0" y="4395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2689969" y="6454939"/>
              <a:ext cx="449245" cy="449245"/>
            </a:xfrm>
            <a:custGeom>
              <a:avLst/>
              <a:gdLst/>
              <a:ahLst/>
              <a:cxnLst/>
              <a:rect l="l" t="t" r="r" b="b"/>
              <a:pathLst>
                <a:path w="449245" h="449245">
                  <a:moveTo>
                    <a:pt x="0" y="0"/>
                  </a:moveTo>
                  <a:lnTo>
                    <a:pt x="449245" y="0"/>
                  </a:lnTo>
                  <a:lnTo>
                    <a:pt x="449245" y="449244"/>
                  </a:lnTo>
                  <a:lnTo>
                    <a:pt x="0" y="4492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692081" y="8208434"/>
              <a:ext cx="447133" cy="447133"/>
            </a:xfrm>
            <a:custGeom>
              <a:avLst/>
              <a:gdLst/>
              <a:ahLst/>
              <a:cxnLst/>
              <a:rect l="l" t="t" r="r" b="b"/>
              <a:pathLst>
                <a:path w="447133" h="447133">
                  <a:moveTo>
                    <a:pt x="0" y="0"/>
                  </a:moveTo>
                  <a:lnTo>
                    <a:pt x="447133" y="0"/>
                  </a:lnTo>
                  <a:lnTo>
                    <a:pt x="447133" y="447133"/>
                  </a:lnTo>
                  <a:lnTo>
                    <a:pt x="0" y="447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3413656" y="3453724"/>
              <a:ext cx="4058298" cy="5398176"/>
            </a:xfrm>
            <a:prstGeom prst="rect">
              <a:avLst/>
            </a:prstGeom>
          </p:spPr>
          <p:txBody>
            <a:bodyPr lIns="0" tIns="0" rIns="0" bIns="0" rtlCol="0" anchor="t">
              <a:spAutoFit/>
            </a:bodyPr>
            <a:lstStyle/>
            <a:p>
              <a:pPr algn="l">
                <a:lnSpc>
                  <a:spcPts val="4337"/>
                </a:lnSpc>
                <a:spcBef>
                  <a:spcPct val="0"/>
                </a:spcBef>
              </a:pPr>
              <a:r>
                <a:rPr lang="en-US" sz="3098">
                  <a:solidFill>
                    <a:srgbClr val="FFFFFF"/>
                  </a:solidFill>
                  <a:latin typeface="Canva Sans Bold"/>
                  <a:ea typeface="Canva Sans Bold"/>
                  <a:cs typeface="Canva Sans Bold"/>
                  <a:sym typeface="Canva Sans Bold"/>
                </a:rPr>
                <a:t> not for one religion  </a:t>
              </a:r>
            </a:p>
            <a:p>
              <a:pPr algn="l">
                <a:lnSpc>
                  <a:spcPts val="4337"/>
                </a:lnSpc>
                <a:spcBef>
                  <a:spcPct val="0"/>
                </a:spcBef>
              </a:pPr>
              <a:endParaRPr lang="en-US" sz="3098">
                <a:solidFill>
                  <a:srgbClr val="FFFFFF"/>
                </a:solidFill>
                <a:latin typeface="Canva Sans Bold"/>
                <a:ea typeface="Canva Sans Bold"/>
                <a:cs typeface="Canva Sans Bold"/>
                <a:sym typeface="Canva Sans Bold"/>
              </a:endParaRPr>
            </a:p>
            <a:p>
              <a:pPr algn="l">
                <a:lnSpc>
                  <a:spcPts val="4337"/>
                </a:lnSpc>
                <a:spcBef>
                  <a:spcPct val="0"/>
                </a:spcBef>
              </a:pPr>
              <a:r>
                <a:rPr lang="en-US" sz="3098">
                  <a:solidFill>
                    <a:srgbClr val="FFFFFF"/>
                  </a:solidFill>
                  <a:latin typeface="Canva Sans Bold"/>
                  <a:ea typeface="Canva Sans Bold"/>
                  <a:cs typeface="Canva Sans Bold"/>
                  <a:sym typeface="Canva Sans Bold"/>
                </a:rPr>
                <a:t>no  sledding or tubing   </a:t>
              </a:r>
            </a:p>
            <a:p>
              <a:pPr algn="l">
                <a:lnSpc>
                  <a:spcPts val="4337"/>
                </a:lnSpc>
                <a:spcBef>
                  <a:spcPct val="0"/>
                </a:spcBef>
              </a:pPr>
              <a:endParaRPr lang="en-US" sz="3098">
                <a:solidFill>
                  <a:srgbClr val="FFFFFF"/>
                </a:solidFill>
                <a:latin typeface="Canva Sans Bold"/>
                <a:ea typeface="Canva Sans Bold"/>
                <a:cs typeface="Canva Sans Bold"/>
                <a:sym typeface="Canva Sans Bold"/>
              </a:endParaRPr>
            </a:p>
            <a:p>
              <a:pPr algn="l">
                <a:lnSpc>
                  <a:spcPts val="4337"/>
                </a:lnSpc>
                <a:spcBef>
                  <a:spcPct val="0"/>
                </a:spcBef>
              </a:pPr>
              <a:r>
                <a:rPr lang="en-US" sz="3098">
                  <a:solidFill>
                    <a:srgbClr val="FFFFFF"/>
                  </a:solidFill>
                  <a:latin typeface="Canva Sans Bold"/>
                  <a:ea typeface="Canva Sans Bold"/>
                  <a:cs typeface="Canva Sans Bold"/>
                  <a:sym typeface="Canva Sans Bold"/>
                </a:rPr>
                <a:t>a Show like Disney on Ice  </a:t>
              </a:r>
            </a:p>
            <a:p>
              <a:pPr algn="l">
                <a:lnSpc>
                  <a:spcPts val="4337"/>
                </a:lnSpc>
                <a:spcBef>
                  <a:spcPct val="0"/>
                </a:spcBef>
              </a:pPr>
              <a:endParaRPr lang="en-US" sz="3098">
                <a:solidFill>
                  <a:srgbClr val="FFFFFF"/>
                </a:solidFill>
                <a:latin typeface="Canva Sans Bold"/>
                <a:ea typeface="Canva Sans Bold"/>
                <a:cs typeface="Canva Sans Bold"/>
                <a:sym typeface="Canva Sans Bold"/>
              </a:endParaRPr>
            </a:p>
            <a:p>
              <a:pPr algn="l">
                <a:lnSpc>
                  <a:spcPts val="4337"/>
                </a:lnSpc>
                <a:spcBef>
                  <a:spcPct val="0"/>
                </a:spcBef>
              </a:pPr>
              <a:r>
                <a:rPr lang="en-US" sz="3098">
                  <a:solidFill>
                    <a:srgbClr val="FFFFFF"/>
                  </a:solidFill>
                  <a:latin typeface="Canva Sans Bold"/>
                  <a:ea typeface="Canva Sans Bold"/>
                  <a:cs typeface="Canva Sans Bold"/>
                  <a:sym typeface="Canva Sans Bold"/>
                </a:rPr>
                <a:t>Not free (for students or anyone)  </a:t>
              </a:r>
            </a:p>
          </p:txBody>
        </p:sp>
      </p:grpSp>
      <p:sp>
        <p:nvSpPr>
          <p:cNvPr id="11" name="TextBox 11"/>
          <p:cNvSpPr txBox="1"/>
          <p:nvPr/>
        </p:nvSpPr>
        <p:spPr>
          <a:xfrm>
            <a:off x="1660543" y="5402887"/>
            <a:ext cx="1886992" cy="422275"/>
          </a:xfrm>
          <a:prstGeom prst="rect">
            <a:avLst/>
          </a:prstGeom>
        </p:spPr>
        <p:txBody>
          <a:bodyPr lIns="0" tIns="0" rIns="0" bIns="0" rtlCol="0" anchor="t">
            <a:spAutoFit/>
          </a:bodyPr>
          <a:lstStyle/>
          <a:p>
            <a:pPr algn="ctr">
              <a:lnSpc>
                <a:spcPts val="3499"/>
              </a:lnSpc>
            </a:pPr>
            <a:r>
              <a:rPr lang="en-US" sz="2499">
                <a:solidFill>
                  <a:srgbClr val="FFFFFF"/>
                </a:solidFill>
                <a:latin typeface="Canva Sans Bold"/>
                <a:ea typeface="Canva Sans Bold"/>
                <a:cs typeface="Canva Sans Bold"/>
                <a:sym typeface="Canva Sans Bold"/>
              </a:rPr>
              <a:t>OUR VISION</a:t>
            </a:r>
          </a:p>
        </p:txBody>
      </p:sp>
      <p:sp>
        <p:nvSpPr>
          <p:cNvPr id="12" name="TextBox 12"/>
          <p:cNvSpPr txBox="1"/>
          <p:nvPr/>
        </p:nvSpPr>
        <p:spPr>
          <a:xfrm>
            <a:off x="6570963" y="5031832"/>
            <a:ext cx="4762426" cy="745490"/>
          </a:xfrm>
          <a:prstGeom prst="rect">
            <a:avLst/>
          </a:prstGeom>
        </p:spPr>
        <p:txBody>
          <a:bodyPr lIns="0" tIns="0" rIns="0" bIns="0" rtlCol="0" anchor="t">
            <a:spAutoFit/>
          </a:bodyPr>
          <a:lstStyle/>
          <a:p>
            <a:pPr algn="ctr">
              <a:lnSpc>
                <a:spcPts val="3499"/>
              </a:lnSpc>
            </a:pPr>
            <a:r>
              <a:rPr lang="en-US" sz="2499">
                <a:solidFill>
                  <a:srgbClr val="FFFFFF"/>
                </a:solidFill>
                <a:latin typeface="Canva Sans Bold"/>
                <a:ea typeface="Canva Sans Bold"/>
                <a:cs typeface="Canva Sans Bold"/>
                <a:sym typeface="Canva Sans Bold"/>
              </a:rPr>
              <a:t>VENDOR </a:t>
            </a:r>
          </a:p>
          <a:p>
            <a:pPr algn="ctr">
              <a:lnSpc>
                <a:spcPts val="2520"/>
              </a:lnSpc>
            </a:pPr>
            <a:r>
              <a:rPr lang="en-US" sz="1800">
                <a:solidFill>
                  <a:srgbClr val="FFFFFF"/>
                </a:solidFill>
                <a:latin typeface="Canva Sans Bold"/>
                <a:ea typeface="Canva Sans Bold"/>
                <a:cs typeface="Canva Sans Bold"/>
                <a:sym typeface="Canva Sans Bold"/>
              </a:rPr>
              <a:t>(SUPPLY SYNTHETIC ICE, SKATE RENTALS)</a:t>
            </a:r>
          </a:p>
        </p:txBody>
      </p:sp>
      <p:sp>
        <p:nvSpPr>
          <p:cNvPr id="13" name="TextBox 13"/>
          <p:cNvSpPr txBox="1"/>
          <p:nvPr/>
        </p:nvSpPr>
        <p:spPr>
          <a:xfrm>
            <a:off x="866748" y="8834263"/>
            <a:ext cx="3254722" cy="422275"/>
          </a:xfrm>
          <a:prstGeom prst="rect">
            <a:avLst/>
          </a:prstGeom>
        </p:spPr>
        <p:txBody>
          <a:bodyPr lIns="0" tIns="0" rIns="0" bIns="0" rtlCol="0" anchor="t">
            <a:spAutoFit/>
          </a:bodyPr>
          <a:lstStyle/>
          <a:p>
            <a:pPr algn="ctr">
              <a:lnSpc>
                <a:spcPts val="3499"/>
              </a:lnSpc>
            </a:pPr>
            <a:r>
              <a:rPr lang="en-US" sz="2499">
                <a:solidFill>
                  <a:srgbClr val="FFFFFF"/>
                </a:solidFill>
                <a:latin typeface="Canva Sans Bold"/>
                <a:ea typeface="Canva Sans Bold"/>
                <a:cs typeface="Canva Sans Bold"/>
                <a:sym typeface="Canva Sans Bold"/>
              </a:rPr>
              <a:t>SCREEN PROJECTOR</a:t>
            </a:r>
          </a:p>
        </p:txBody>
      </p:sp>
      <p:sp>
        <p:nvSpPr>
          <p:cNvPr id="14" name="TextBox 14"/>
          <p:cNvSpPr txBox="1"/>
          <p:nvPr/>
        </p:nvSpPr>
        <p:spPr>
          <a:xfrm>
            <a:off x="6417591" y="8804275"/>
            <a:ext cx="2800276" cy="860425"/>
          </a:xfrm>
          <a:prstGeom prst="rect">
            <a:avLst/>
          </a:prstGeom>
        </p:spPr>
        <p:txBody>
          <a:bodyPr lIns="0" tIns="0" rIns="0" bIns="0" rtlCol="0" anchor="t">
            <a:spAutoFit/>
          </a:bodyPr>
          <a:lstStyle/>
          <a:p>
            <a:pPr algn="ctr">
              <a:lnSpc>
                <a:spcPts val="3499"/>
              </a:lnSpc>
            </a:pPr>
            <a:r>
              <a:rPr lang="en-US" sz="2499">
                <a:solidFill>
                  <a:srgbClr val="FFFFFF"/>
                </a:solidFill>
                <a:latin typeface="Canva Sans Bold"/>
                <a:ea typeface="Canva Sans Bold"/>
                <a:cs typeface="Canva Sans Bold"/>
                <a:sym typeface="Canva Sans Bold"/>
              </a:rPr>
              <a:t>LOCAL BUSINESS </a:t>
            </a:r>
          </a:p>
          <a:p>
            <a:pPr algn="ctr">
              <a:lnSpc>
                <a:spcPts val="3499"/>
              </a:lnSpc>
            </a:pPr>
            <a:r>
              <a:rPr lang="en-US" sz="2499">
                <a:solidFill>
                  <a:srgbClr val="FFFFFF"/>
                </a:solidFill>
                <a:latin typeface="Canva Sans Bold"/>
                <a:ea typeface="Canva Sans Bold"/>
                <a:cs typeface="Canva Sans Bold"/>
                <a:sym typeface="Canva Sans Bold"/>
              </a:rPr>
              <a:t>SPONSORS</a:t>
            </a:r>
          </a:p>
        </p:txBody>
      </p:sp>
      <p:sp>
        <p:nvSpPr>
          <p:cNvPr id="15" name="Freeform 15"/>
          <p:cNvSpPr/>
          <p:nvPr/>
        </p:nvSpPr>
        <p:spPr>
          <a:xfrm>
            <a:off x="-279403" y="-414970"/>
            <a:ext cx="18566396" cy="1984445"/>
          </a:xfrm>
          <a:custGeom>
            <a:avLst/>
            <a:gdLst/>
            <a:ahLst/>
            <a:cxnLst/>
            <a:rect l="l" t="t" r="r" b="b"/>
            <a:pathLst>
              <a:path w="18905608" h="2552257">
                <a:moveTo>
                  <a:pt x="0" y="0"/>
                </a:moveTo>
                <a:lnTo>
                  <a:pt x="18905609" y="0"/>
                </a:lnTo>
                <a:lnTo>
                  <a:pt x="18905609" y="2552257"/>
                </a:lnTo>
                <a:lnTo>
                  <a:pt x="0" y="25522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6"/>
          <p:cNvSpPr txBox="1"/>
          <p:nvPr/>
        </p:nvSpPr>
        <p:spPr>
          <a:xfrm>
            <a:off x="4738814" y="1036470"/>
            <a:ext cx="9664550" cy="828027"/>
          </a:xfrm>
          <a:prstGeom prst="rect">
            <a:avLst/>
          </a:prstGeom>
        </p:spPr>
        <p:txBody>
          <a:bodyPr lIns="0" tIns="0" rIns="0" bIns="0" rtlCol="0" anchor="t">
            <a:spAutoFit/>
          </a:bodyPr>
          <a:lstStyle/>
          <a:p>
            <a:pPr algn="ctr">
              <a:lnSpc>
                <a:spcPts val="6860"/>
              </a:lnSpc>
              <a:spcBef>
                <a:spcPct val="0"/>
              </a:spcBef>
            </a:pPr>
            <a:r>
              <a:rPr lang="en-US" sz="4900">
                <a:ln>
                  <a:solidFill>
                    <a:schemeClr val="tx2"/>
                  </a:solidFill>
                </a:ln>
                <a:solidFill>
                  <a:srgbClr val="FFFFFF"/>
                </a:solidFill>
                <a:latin typeface="Canva Sans Bold"/>
                <a:ea typeface="Canva Sans Bold"/>
                <a:cs typeface="Canva Sans Bold"/>
                <a:sym typeface="Canva Sans Bold"/>
              </a:rPr>
              <a:t>DELIVERABLES AND FEATURES</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grpSp>
        <p:nvGrpSpPr>
          <p:cNvPr id="2" name="Group 2"/>
          <p:cNvGrpSpPr/>
          <p:nvPr/>
        </p:nvGrpSpPr>
        <p:grpSpPr>
          <a:xfrm>
            <a:off x="4959918" y="1864813"/>
            <a:ext cx="9342358" cy="7922074"/>
            <a:chOff x="0" y="0"/>
            <a:chExt cx="2460539" cy="2086472"/>
          </a:xfrm>
        </p:grpSpPr>
        <p:sp>
          <p:nvSpPr>
            <p:cNvPr id="3" name="Freeform 3"/>
            <p:cNvSpPr/>
            <p:nvPr/>
          </p:nvSpPr>
          <p:spPr>
            <a:xfrm>
              <a:off x="0" y="0"/>
              <a:ext cx="2460539" cy="2086472"/>
            </a:xfrm>
            <a:custGeom>
              <a:avLst/>
              <a:gdLst/>
              <a:ahLst/>
              <a:cxnLst/>
              <a:rect l="l" t="t" r="r" b="b"/>
              <a:pathLst>
                <a:path w="2460539" h="2086472">
                  <a:moveTo>
                    <a:pt x="42263" y="0"/>
                  </a:moveTo>
                  <a:lnTo>
                    <a:pt x="2418276" y="0"/>
                  </a:lnTo>
                  <a:cubicBezTo>
                    <a:pt x="2429484" y="0"/>
                    <a:pt x="2440234" y="4453"/>
                    <a:pt x="2448160" y="12379"/>
                  </a:cubicBezTo>
                  <a:cubicBezTo>
                    <a:pt x="2456086" y="20304"/>
                    <a:pt x="2460539" y="31054"/>
                    <a:pt x="2460539" y="42263"/>
                  </a:cubicBezTo>
                  <a:lnTo>
                    <a:pt x="2460539" y="2044209"/>
                  </a:lnTo>
                  <a:cubicBezTo>
                    <a:pt x="2460539" y="2067550"/>
                    <a:pt x="2441617" y="2086472"/>
                    <a:pt x="2418276" y="2086472"/>
                  </a:cubicBezTo>
                  <a:lnTo>
                    <a:pt x="42263" y="2086472"/>
                  </a:lnTo>
                  <a:cubicBezTo>
                    <a:pt x="31054" y="2086472"/>
                    <a:pt x="20304" y="2082019"/>
                    <a:pt x="12379" y="2074094"/>
                  </a:cubicBezTo>
                  <a:cubicBezTo>
                    <a:pt x="4453" y="2066167"/>
                    <a:pt x="0" y="2055418"/>
                    <a:pt x="0" y="2044209"/>
                  </a:cubicBezTo>
                  <a:lnTo>
                    <a:pt x="0" y="42263"/>
                  </a:lnTo>
                  <a:cubicBezTo>
                    <a:pt x="0" y="31054"/>
                    <a:pt x="4453" y="20304"/>
                    <a:pt x="12379" y="12379"/>
                  </a:cubicBezTo>
                  <a:cubicBezTo>
                    <a:pt x="20304" y="4453"/>
                    <a:pt x="31054" y="0"/>
                    <a:pt x="42263" y="0"/>
                  </a:cubicBezTo>
                  <a:close/>
                </a:path>
              </a:pathLst>
            </a:custGeom>
            <a:solidFill>
              <a:srgbClr val="B1C7DF"/>
            </a:solidFill>
          </p:spPr>
          <p:txBody>
            <a:bodyPr/>
            <a:lstStyle/>
            <a:p>
              <a:endParaRPr lang="en-US"/>
            </a:p>
          </p:txBody>
        </p:sp>
        <p:sp>
          <p:nvSpPr>
            <p:cNvPr id="4" name="TextBox 4"/>
            <p:cNvSpPr txBox="1"/>
            <p:nvPr/>
          </p:nvSpPr>
          <p:spPr>
            <a:xfrm>
              <a:off x="0" y="-28575"/>
              <a:ext cx="2460539" cy="2115047"/>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776603" y="6603669"/>
            <a:ext cx="3791658" cy="3696867"/>
          </a:xfrm>
          <a:custGeom>
            <a:avLst/>
            <a:gdLst/>
            <a:ahLst/>
            <a:cxnLst/>
            <a:rect l="l" t="t" r="r" b="b"/>
            <a:pathLst>
              <a:path w="3791658" h="3696867">
                <a:moveTo>
                  <a:pt x="0" y="0"/>
                </a:moveTo>
                <a:lnTo>
                  <a:pt x="3791659" y="0"/>
                </a:lnTo>
                <a:lnTo>
                  <a:pt x="3791659" y="3696867"/>
                </a:lnTo>
                <a:lnTo>
                  <a:pt x="0" y="3696867"/>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6713842" y="2180910"/>
            <a:ext cx="5834509" cy="7136919"/>
          </a:xfrm>
          <a:prstGeom prst="rect">
            <a:avLst/>
          </a:prstGeom>
        </p:spPr>
        <p:txBody>
          <a:bodyPr lIns="0" tIns="0" rIns="0" bIns="0" rtlCol="0" anchor="t">
            <a:spAutoFit/>
          </a:bodyPr>
          <a:lstStyle/>
          <a:p>
            <a:pPr algn="ctr">
              <a:lnSpc>
                <a:spcPts val="5660"/>
              </a:lnSpc>
            </a:pPr>
            <a:r>
              <a:rPr lang="en-US" sz="4422">
                <a:solidFill>
                  <a:srgbClr val="37619B"/>
                </a:solidFill>
                <a:latin typeface="Canva Sans Bold"/>
                <a:ea typeface="Canva Sans Bold"/>
                <a:cs typeface="Canva Sans Bold"/>
                <a:sym typeface="Canva Sans Bold"/>
              </a:rPr>
              <a:t>Ticket Turnout  </a:t>
            </a:r>
          </a:p>
          <a:p>
            <a:pPr algn="ctr">
              <a:lnSpc>
                <a:spcPts val="5660"/>
              </a:lnSpc>
            </a:pPr>
            <a:endParaRPr lang="en-US" sz="4422">
              <a:solidFill>
                <a:srgbClr val="37619B"/>
              </a:solidFill>
              <a:latin typeface="Canva Sans Bold"/>
              <a:ea typeface="Canva Sans Bold"/>
              <a:cs typeface="Canva Sans Bold"/>
              <a:sym typeface="Canva Sans Bold"/>
            </a:endParaRPr>
          </a:p>
          <a:p>
            <a:pPr algn="ctr">
              <a:lnSpc>
                <a:spcPts val="5660"/>
              </a:lnSpc>
            </a:pPr>
            <a:r>
              <a:rPr lang="en-US" sz="4422">
                <a:solidFill>
                  <a:srgbClr val="37619B"/>
                </a:solidFill>
                <a:latin typeface="Canva Sans Bold"/>
                <a:ea typeface="Canva Sans Bold"/>
                <a:cs typeface="Canva Sans Bold"/>
                <a:sym typeface="Canva Sans Bold"/>
              </a:rPr>
              <a:t>Money raised for the </a:t>
            </a:r>
          </a:p>
          <a:p>
            <a:pPr algn="ctr">
              <a:lnSpc>
                <a:spcPts val="5660"/>
              </a:lnSpc>
            </a:pPr>
            <a:r>
              <a:rPr lang="en-US" sz="4422">
                <a:solidFill>
                  <a:srgbClr val="37619B"/>
                </a:solidFill>
                <a:latin typeface="Canva Sans Bold"/>
                <a:ea typeface="Canva Sans Bold"/>
                <a:cs typeface="Canva Sans Bold"/>
                <a:sym typeface="Canva Sans Bold"/>
              </a:rPr>
              <a:t>College of Business  </a:t>
            </a:r>
          </a:p>
          <a:p>
            <a:pPr algn="ctr">
              <a:lnSpc>
                <a:spcPts val="5660"/>
              </a:lnSpc>
            </a:pPr>
            <a:endParaRPr lang="en-US" sz="4422">
              <a:solidFill>
                <a:srgbClr val="37619B"/>
              </a:solidFill>
              <a:latin typeface="Canva Sans Bold"/>
              <a:ea typeface="Canva Sans Bold"/>
              <a:cs typeface="Canva Sans Bold"/>
              <a:sym typeface="Canva Sans Bold"/>
            </a:endParaRPr>
          </a:p>
          <a:p>
            <a:pPr algn="ctr">
              <a:lnSpc>
                <a:spcPts val="5660"/>
              </a:lnSpc>
            </a:pPr>
            <a:r>
              <a:rPr lang="en-US" sz="4422">
                <a:solidFill>
                  <a:srgbClr val="37619B"/>
                </a:solidFill>
                <a:latin typeface="Canva Sans Bold"/>
                <a:ea typeface="Canva Sans Bold"/>
                <a:cs typeface="Canva Sans Bold"/>
                <a:sym typeface="Canva Sans Bold"/>
              </a:rPr>
              <a:t>Number of sponsors  </a:t>
            </a:r>
          </a:p>
          <a:p>
            <a:pPr algn="ctr">
              <a:lnSpc>
                <a:spcPts val="5660"/>
              </a:lnSpc>
            </a:pPr>
            <a:endParaRPr lang="en-US" sz="4422">
              <a:solidFill>
                <a:srgbClr val="37619B"/>
              </a:solidFill>
              <a:latin typeface="Canva Sans Bold"/>
              <a:ea typeface="Canva Sans Bold"/>
              <a:cs typeface="Canva Sans Bold"/>
              <a:sym typeface="Canva Sans Bold"/>
            </a:endParaRPr>
          </a:p>
          <a:p>
            <a:pPr algn="ctr">
              <a:lnSpc>
                <a:spcPts val="5660"/>
              </a:lnSpc>
            </a:pPr>
            <a:r>
              <a:rPr lang="en-US" sz="4422">
                <a:solidFill>
                  <a:srgbClr val="37619B"/>
                </a:solidFill>
                <a:latin typeface="Canva Sans Bold"/>
                <a:ea typeface="Canva Sans Bold"/>
                <a:cs typeface="Canva Sans Bold"/>
                <a:sym typeface="Canva Sans Bold"/>
              </a:rPr>
              <a:t>Safety  </a:t>
            </a:r>
          </a:p>
          <a:p>
            <a:pPr algn="ctr">
              <a:lnSpc>
                <a:spcPts val="5660"/>
              </a:lnSpc>
            </a:pPr>
            <a:endParaRPr lang="en-US" sz="4422">
              <a:solidFill>
                <a:srgbClr val="37619B"/>
              </a:solidFill>
              <a:latin typeface="Canva Sans Bold"/>
              <a:ea typeface="Canva Sans Bold"/>
              <a:cs typeface="Canva Sans Bold"/>
              <a:sym typeface="Canva Sans Bold"/>
            </a:endParaRPr>
          </a:p>
          <a:p>
            <a:pPr algn="ctr">
              <a:lnSpc>
                <a:spcPts val="5660"/>
              </a:lnSpc>
            </a:pPr>
            <a:r>
              <a:rPr lang="en-US" sz="4422">
                <a:solidFill>
                  <a:srgbClr val="37619B"/>
                </a:solidFill>
                <a:latin typeface="Canva Sans Bold"/>
                <a:ea typeface="Canva Sans Bold"/>
                <a:cs typeface="Canva Sans Bold"/>
                <a:sym typeface="Canva Sans Bold"/>
              </a:rPr>
              <a:t>Reviews </a:t>
            </a:r>
          </a:p>
        </p:txBody>
      </p:sp>
      <p:sp>
        <p:nvSpPr>
          <p:cNvPr id="7" name="Freeform 7"/>
          <p:cNvSpPr/>
          <p:nvPr/>
        </p:nvSpPr>
        <p:spPr>
          <a:xfrm>
            <a:off x="-3993607" y="3846243"/>
            <a:ext cx="9540421" cy="7146643"/>
          </a:xfrm>
          <a:custGeom>
            <a:avLst/>
            <a:gdLst/>
            <a:ahLst/>
            <a:cxnLst/>
            <a:rect l="l" t="t" r="r" b="b"/>
            <a:pathLst>
              <a:path w="9540421" h="7146643">
                <a:moveTo>
                  <a:pt x="0" y="0"/>
                </a:moveTo>
                <a:lnTo>
                  <a:pt x="9540421" y="0"/>
                </a:lnTo>
                <a:lnTo>
                  <a:pt x="9540421" y="7146643"/>
                </a:lnTo>
                <a:lnTo>
                  <a:pt x="0" y="7146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a:off x="14474692" y="-400984"/>
            <a:ext cx="3298632" cy="4110444"/>
          </a:xfrm>
          <a:custGeom>
            <a:avLst/>
            <a:gdLst/>
            <a:ahLst/>
            <a:cxnLst/>
            <a:rect l="l" t="t" r="r" b="b"/>
            <a:pathLst>
              <a:path w="3298632" h="4110444">
                <a:moveTo>
                  <a:pt x="3298631" y="0"/>
                </a:moveTo>
                <a:lnTo>
                  <a:pt x="0" y="0"/>
                </a:lnTo>
                <a:lnTo>
                  <a:pt x="0" y="4110444"/>
                </a:lnTo>
                <a:lnTo>
                  <a:pt x="3298631" y="4110444"/>
                </a:lnTo>
                <a:lnTo>
                  <a:pt x="3298631" y="0"/>
                </a:lnTo>
                <a:close/>
              </a:path>
            </a:pathLst>
          </a:custGeom>
          <a:blipFill>
            <a:blip r:embed="rId6"/>
            <a:stretch>
              <a:fillRect/>
            </a:stretch>
          </a:blipFill>
        </p:spPr>
        <p:txBody>
          <a:bodyPr/>
          <a:lstStyle/>
          <a:p>
            <a:endParaRPr lang="en-US"/>
          </a:p>
        </p:txBody>
      </p:sp>
      <p:sp>
        <p:nvSpPr>
          <p:cNvPr id="9" name="TextBox 9"/>
          <p:cNvSpPr txBox="1"/>
          <p:nvPr/>
        </p:nvSpPr>
        <p:spPr>
          <a:xfrm>
            <a:off x="4959918" y="332307"/>
            <a:ext cx="9342358" cy="1259436"/>
          </a:xfrm>
          <a:prstGeom prst="rect">
            <a:avLst/>
          </a:prstGeom>
        </p:spPr>
        <p:txBody>
          <a:bodyPr lIns="0" tIns="0" rIns="0" bIns="0" rtlCol="0" anchor="t">
            <a:spAutoFit/>
          </a:bodyPr>
          <a:lstStyle/>
          <a:p>
            <a:pPr algn="ctr">
              <a:lnSpc>
                <a:spcPts val="10382"/>
              </a:lnSpc>
            </a:pPr>
            <a:r>
              <a:rPr lang="en-US" sz="7415">
                <a:solidFill>
                  <a:srgbClr val="FFFFFF"/>
                </a:solidFill>
                <a:latin typeface="Canva Sans Bold"/>
                <a:ea typeface="Canva Sans Bold"/>
                <a:cs typeface="Canva Sans Bold"/>
                <a:sym typeface="Canva Sans Bold"/>
              </a:rPr>
              <a:t>SUCCESS CRITERIA</a:t>
            </a: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3" name="Freeform 3"/>
          <p:cNvSpPr/>
          <p:nvPr/>
        </p:nvSpPr>
        <p:spPr>
          <a:xfrm>
            <a:off x="16053623" y="0"/>
            <a:ext cx="1867378" cy="2130233"/>
          </a:xfrm>
          <a:custGeom>
            <a:avLst/>
            <a:gdLst/>
            <a:ahLst/>
            <a:cxnLst/>
            <a:rect l="l" t="t" r="r" b="b"/>
            <a:pathLst>
              <a:path w="1867378" h="2130233">
                <a:moveTo>
                  <a:pt x="0" y="0"/>
                </a:moveTo>
                <a:lnTo>
                  <a:pt x="1867379" y="0"/>
                </a:lnTo>
                <a:lnTo>
                  <a:pt x="1867379" y="2130233"/>
                </a:lnTo>
                <a:lnTo>
                  <a:pt x="0" y="2130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478401" y="6926874"/>
            <a:ext cx="2809599" cy="3226053"/>
          </a:xfrm>
          <a:custGeom>
            <a:avLst/>
            <a:gdLst/>
            <a:ahLst/>
            <a:cxnLst/>
            <a:rect l="l" t="t" r="r" b="b"/>
            <a:pathLst>
              <a:path w="2809599" h="3226053">
                <a:moveTo>
                  <a:pt x="0" y="0"/>
                </a:moveTo>
                <a:lnTo>
                  <a:pt x="2809599" y="0"/>
                </a:lnTo>
                <a:lnTo>
                  <a:pt x="2809599" y="3226053"/>
                </a:lnTo>
                <a:lnTo>
                  <a:pt x="0" y="32260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7222322" y="141605"/>
            <a:ext cx="3278981"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ea typeface="Canva Sans Bold"/>
                <a:cs typeface="Canva Sans Bold"/>
                <a:sym typeface="Canva Sans Bold"/>
              </a:rPr>
              <a:t> Priorities </a:t>
            </a:r>
          </a:p>
        </p:txBody>
      </p:sp>
      <p:graphicFrame>
        <p:nvGraphicFramePr>
          <p:cNvPr id="5" name="Table 6">
            <a:extLst>
              <a:ext uri="{FF2B5EF4-FFF2-40B4-BE49-F238E27FC236}">
                <a16:creationId xmlns:a16="http://schemas.microsoft.com/office/drawing/2014/main" id="{13730F43-D289-3AD0-F062-55480F669F9A}"/>
              </a:ext>
            </a:extLst>
          </p:cNvPr>
          <p:cNvGraphicFramePr>
            <a:graphicFrameLocks noGrp="1"/>
          </p:cNvGraphicFramePr>
          <p:nvPr>
            <p:extLst>
              <p:ext uri="{D42A27DB-BD31-4B8C-83A1-F6EECF244321}">
                <p14:modId xmlns:p14="http://schemas.microsoft.com/office/powerpoint/2010/main" val="1181920559"/>
              </p:ext>
            </p:extLst>
          </p:nvPr>
        </p:nvGraphicFramePr>
        <p:xfrm>
          <a:off x="2151473" y="1253987"/>
          <a:ext cx="13152695" cy="8500920"/>
        </p:xfrm>
        <a:graphic>
          <a:graphicData uri="http://schemas.openxmlformats.org/drawingml/2006/table">
            <a:tbl>
              <a:tblPr firstRow="1" bandRow="1">
                <a:tableStyleId>{5C22544A-7EE6-4342-B048-85BDC9FD1C3A}</a:tableStyleId>
              </a:tblPr>
              <a:tblGrid>
                <a:gridCol w="3197101">
                  <a:extLst>
                    <a:ext uri="{9D8B030D-6E8A-4147-A177-3AD203B41FA5}">
                      <a16:colId xmlns:a16="http://schemas.microsoft.com/office/drawing/2014/main" val="1633080055"/>
                    </a:ext>
                  </a:extLst>
                </a:gridCol>
                <a:gridCol w="3197101">
                  <a:extLst>
                    <a:ext uri="{9D8B030D-6E8A-4147-A177-3AD203B41FA5}">
                      <a16:colId xmlns:a16="http://schemas.microsoft.com/office/drawing/2014/main" val="2950278580"/>
                    </a:ext>
                  </a:extLst>
                </a:gridCol>
                <a:gridCol w="2855485">
                  <a:extLst>
                    <a:ext uri="{9D8B030D-6E8A-4147-A177-3AD203B41FA5}">
                      <a16:colId xmlns:a16="http://schemas.microsoft.com/office/drawing/2014/main" val="2024110091"/>
                    </a:ext>
                  </a:extLst>
                </a:gridCol>
                <a:gridCol w="3903008">
                  <a:extLst>
                    <a:ext uri="{9D8B030D-6E8A-4147-A177-3AD203B41FA5}">
                      <a16:colId xmlns:a16="http://schemas.microsoft.com/office/drawing/2014/main" val="2885743492"/>
                    </a:ext>
                  </a:extLst>
                </a:gridCol>
              </a:tblGrid>
              <a:tr h="2125230">
                <a:tc>
                  <a:txBody>
                    <a:bodyPr/>
                    <a:lstStyle/>
                    <a:p>
                      <a:pPr algn="l">
                        <a:lnSpc>
                          <a:spcPct val="150000"/>
                        </a:lnSpc>
                        <a:defRPr/>
                      </a:pPr>
                      <a:r>
                        <a:rPr lang="en-US" sz="3200">
                          <a:solidFill>
                            <a:srgbClr val="FFFFFF"/>
                          </a:solidFill>
                          <a:latin typeface="Canva Sans Bold"/>
                          <a:ea typeface="Canva Sans Bold"/>
                          <a:cs typeface="Canva Sans Bold"/>
                          <a:sym typeface="Canva Sans Bold"/>
                        </a:rPr>
                        <a:t>Project Priority</a:t>
                      </a:r>
                      <a:endParaRPr lang="en-US" sz="1800"/>
                    </a:p>
                  </a:txBody>
                  <a:tcPr marL="190500" marR="190500" marT="190500" marB="190500" anchor="ctr">
                    <a:noFill/>
                  </a:tcPr>
                </a:tc>
                <a:tc>
                  <a:txBody>
                    <a:bodyPr/>
                    <a:lstStyle/>
                    <a:p>
                      <a:pPr algn="l">
                        <a:lnSpc>
                          <a:spcPts val="2659"/>
                        </a:lnSpc>
                        <a:defRPr/>
                      </a:pPr>
                      <a:r>
                        <a:rPr lang="en-US" sz="3200">
                          <a:solidFill>
                            <a:srgbClr val="FFFFFF"/>
                          </a:solidFill>
                          <a:latin typeface="Canva Sans Bold"/>
                          <a:ea typeface="Canva Sans Bold"/>
                          <a:cs typeface="Canva Sans Bold"/>
                          <a:sym typeface="Canva Sans Bold"/>
                        </a:rPr>
                        <a:t>Cost </a:t>
                      </a:r>
                      <a:endParaRPr lang="en-US" sz="1800"/>
                    </a:p>
                  </a:txBody>
                  <a:tcPr marL="190500" marR="190500" marT="190500" marB="190500" anchor="ctr">
                    <a:noFill/>
                  </a:tcPr>
                </a:tc>
                <a:tc>
                  <a:txBody>
                    <a:bodyPr/>
                    <a:lstStyle/>
                    <a:p>
                      <a:pPr algn="l">
                        <a:lnSpc>
                          <a:spcPts val="2659"/>
                        </a:lnSpc>
                      </a:pPr>
                      <a:r>
                        <a:rPr lang="en-US" sz="3200">
                          <a:solidFill>
                            <a:srgbClr val="FFFFFF"/>
                          </a:solidFill>
                          <a:latin typeface="Canva Sans Bold"/>
                          <a:ea typeface="Canva Sans Bold"/>
                          <a:cs typeface="Canva Sans Bold"/>
                          <a:sym typeface="Canva Sans Bold"/>
                        </a:rPr>
                        <a:t>Time </a:t>
                      </a:r>
                      <a:r>
                        <a:rPr lang="en-US" sz="3200">
                          <a:solidFill>
                            <a:srgbClr val="FFFFFF"/>
                          </a:solidFill>
                          <a:latin typeface="Canva Sans Bold"/>
                          <a:ea typeface="Canva Sans Bold"/>
                          <a:cs typeface="Canva Sans Bold"/>
                        </a:rPr>
                        <a:t> </a:t>
                      </a:r>
                      <a:endParaRPr lang="en-US" sz="1800"/>
                    </a:p>
                  </a:txBody>
                  <a:tcPr marL="190500" marR="190500" marT="190500" marB="190500" anchor="ctr">
                    <a:noFill/>
                  </a:tcPr>
                </a:tc>
                <a:tc>
                  <a:txBody>
                    <a:bodyPr/>
                    <a:lstStyle/>
                    <a:p>
                      <a:pPr algn="l">
                        <a:lnSpc>
                          <a:spcPts val="2659"/>
                        </a:lnSpc>
                        <a:defRPr/>
                      </a:pPr>
                      <a:r>
                        <a:rPr lang="en-US" sz="3200">
                          <a:solidFill>
                            <a:srgbClr val="FFFFFF"/>
                          </a:solidFill>
                          <a:latin typeface="Canva Sans Bold"/>
                          <a:ea typeface="Canva Sans Bold"/>
                          <a:cs typeface="Canva Sans Bold"/>
                          <a:sym typeface="Canva Sans Bold"/>
                        </a:rPr>
                        <a:t>Scope</a:t>
                      </a:r>
                      <a:endParaRPr lang="en-US" sz="1800"/>
                    </a:p>
                  </a:txBody>
                  <a:tcPr marL="190500" marR="190500" marT="190500" marB="190500" anchor="ctr">
                    <a:noFill/>
                  </a:tcPr>
                </a:tc>
                <a:extLst>
                  <a:ext uri="{0D108BD9-81ED-4DB2-BD59-A6C34878D82A}">
                    <a16:rowId xmlns:a16="http://schemas.microsoft.com/office/drawing/2014/main" val="1280182245"/>
                  </a:ext>
                </a:extLst>
              </a:tr>
              <a:tr h="2125230">
                <a:tc>
                  <a:txBody>
                    <a:bodyPr/>
                    <a:lstStyle/>
                    <a:p>
                      <a:pPr algn="ctr"/>
                      <a:endParaRPr lang="en-US" sz="3200" b="1" kern="1200">
                        <a:solidFill>
                          <a:srgbClr val="FFFFFF"/>
                        </a:solidFill>
                        <a:latin typeface="Canva Sans Bold"/>
                      </a:endParaRPr>
                    </a:p>
                    <a:p>
                      <a:pPr algn="ctr"/>
                      <a:r>
                        <a:rPr lang="en-US" sz="3200" b="1" kern="1200">
                          <a:solidFill>
                            <a:srgbClr val="FFFFFF"/>
                          </a:solidFill>
                          <a:latin typeface="Canva Sans Bold"/>
                        </a:rPr>
                        <a:t>Priority #1 </a:t>
                      </a:r>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2018351630"/>
                  </a:ext>
                </a:extLst>
              </a:tr>
              <a:tr h="2125230">
                <a:tc>
                  <a:txBody>
                    <a:bodyPr/>
                    <a:lstStyle/>
                    <a:p>
                      <a:pPr algn="ctr"/>
                      <a:endParaRPr lang="en-US" sz="3200" b="1" kern="1200">
                        <a:solidFill>
                          <a:srgbClr val="FFFFFF"/>
                        </a:solidFill>
                        <a:latin typeface="Canva Sans Bold"/>
                      </a:endParaRPr>
                    </a:p>
                    <a:p>
                      <a:pPr algn="ctr"/>
                      <a:r>
                        <a:rPr lang="en-US" sz="3200" b="1" kern="1200">
                          <a:solidFill>
                            <a:srgbClr val="FFFFFF"/>
                          </a:solidFill>
                          <a:latin typeface="Canva Sans Bold"/>
                        </a:rPr>
                        <a:t>Priority #2</a:t>
                      </a:r>
                    </a:p>
                  </a:txBody>
                  <a:tcPr>
                    <a:noFill/>
                  </a:tcPr>
                </a:tc>
                <a:tc>
                  <a:txBody>
                    <a:bodyPr/>
                    <a:lstStyle/>
                    <a:p>
                      <a:pPr lvl="0">
                        <a:buNone/>
                      </a:pPr>
                      <a:endParaRPr lang="en-US"/>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1105110319"/>
                  </a:ext>
                </a:extLst>
              </a:tr>
              <a:tr h="2125230">
                <a:tc>
                  <a:txBody>
                    <a:bodyPr/>
                    <a:lstStyle/>
                    <a:p>
                      <a:pPr algn="ctr"/>
                      <a:endParaRPr lang="en-US" sz="3200" b="1" kern="1200">
                        <a:solidFill>
                          <a:srgbClr val="FFFFFF"/>
                        </a:solidFill>
                        <a:latin typeface="Canva Sans Bold"/>
                      </a:endParaRPr>
                    </a:p>
                    <a:p>
                      <a:pPr algn="ctr"/>
                      <a:r>
                        <a:rPr lang="en-US" sz="3200" b="1" kern="1200">
                          <a:solidFill>
                            <a:srgbClr val="FFFFFF"/>
                          </a:solidFill>
                          <a:latin typeface="Canva Sans Bold"/>
                        </a:rPr>
                        <a:t>Priority #3</a:t>
                      </a:r>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209063483"/>
                  </a:ext>
                </a:extLst>
              </a:tr>
            </a:tbl>
          </a:graphicData>
        </a:graphic>
      </p:graphicFrame>
      <p:sp>
        <p:nvSpPr>
          <p:cNvPr id="2" name="Star: 5 Points 1">
            <a:extLst>
              <a:ext uri="{FF2B5EF4-FFF2-40B4-BE49-F238E27FC236}">
                <a16:creationId xmlns:a16="http://schemas.microsoft.com/office/drawing/2014/main" id="{B57E878E-5109-E525-589E-93429F4C46C1}"/>
              </a:ext>
            </a:extLst>
          </p:cNvPr>
          <p:cNvSpPr/>
          <p:nvPr/>
        </p:nvSpPr>
        <p:spPr>
          <a:xfrm>
            <a:off x="9350683" y="3915644"/>
            <a:ext cx="914399" cy="91439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7F93E321-14FB-19EB-E744-D509B4D07F31}"/>
              </a:ext>
            </a:extLst>
          </p:cNvPr>
          <p:cNvSpPr/>
          <p:nvPr/>
        </p:nvSpPr>
        <p:spPr>
          <a:xfrm>
            <a:off x="6305863" y="6135071"/>
            <a:ext cx="914399" cy="91439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73BEFBF2-DDA8-63F3-B1FE-80061E5784E1}"/>
              </a:ext>
            </a:extLst>
          </p:cNvPr>
          <p:cNvSpPr/>
          <p:nvPr/>
        </p:nvSpPr>
        <p:spPr>
          <a:xfrm>
            <a:off x="12754415" y="8086705"/>
            <a:ext cx="914399" cy="91439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594472"/>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2" name="Freeform 2"/>
          <p:cNvSpPr/>
          <p:nvPr/>
        </p:nvSpPr>
        <p:spPr>
          <a:xfrm>
            <a:off x="-1262428" y="5220077"/>
            <a:ext cx="5988493" cy="5763925"/>
          </a:xfrm>
          <a:custGeom>
            <a:avLst/>
            <a:gdLst/>
            <a:ahLst/>
            <a:cxnLst/>
            <a:rect l="l" t="t" r="r" b="b"/>
            <a:pathLst>
              <a:path w="5988493" h="5763925">
                <a:moveTo>
                  <a:pt x="0" y="0"/>
                </a:moveTo>
                <a:lnTo>
                  <a:pt x="5988493" y="0"/>
                </a:lnTo>
                <a:lnTo>
                  <a:pt x="5988493" y="5763924"/>
                </a:lnTo>
                <a:lnTo>
                  <a:pt x="0" y="57639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633299" y="5611979"/>
            <a:ext cx="3388048" cy="4359851"/>
            <a:chOff x="0" y="0"/>
            <a:chExt cx="3133810" cy="4032689"/>
          </a:xfrm>
        </p:grpSpPr>
        <p:sp>
          <p:nvSpPr>
            <p:cNvPr id="4" name="Freeform 4"/>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537AB6"/>
            </a:solidFill>
          </p:spPr>
          <p:txBody>
            <a:bodyPr/>
            <a:lstStyle/>
            <a:p>
              <a:endParaRPr lang="en-US"/>
            </a:p>
          </p:txBody>
        </p:sp>
      </p:grpSp>
      <p:sp>
        <p:nvSpPr>
          <p:cNvPr id="5" name="TextBox 5"/>
          <p:cNvSpPr txBox="1"/>
          <p:nvPr/>
        </p:nvSpPr>
        <p:spPr>
          <a:xfrm>
            <a:off x="1998507" y="4126833"/>
            <a:ext cx="2657633" cy="907415"/>
          </a:xfrm>
          <a:prstGeom prst="rect">
            <a:avLst/>
          </a:prstGeom>
        </p:spPr>
        <p:txBody>
          <a:bodyPr lIns="0" tIns="0" rIns="0" bIns="0" rtlCol="0" anchor="t">
            <a:spAutoFit/>
          </a:bodyPr>
          <a:lstStyle/>
          <a:p>
            <a:pPr marL="0" lvl="0" indent="0" algn="l">
              <a:lnSpc>
                <a:spcPts val="3639"/>
              </a:lnSpc>
              <a:spcBef>
                <a:spcPct val="0"/>
              </a:spcBef>
            </a:pPr>
            <a:r>
              <a:rPr lang="en-US" sz="2799">
                <a:solidFill>
                  <a:srgbClr val="FFFFFF"/>
                </a:solidFill>
                <a:latin typeface="Canva Sans Bold"/>
                <a:ea typeface="Canva Sans Bold"/>
                <a:cs typeface="Canva Sans Bold"/>
                <a:sym typeface="Canva Sans Bold"/>
              </a:rPr>
              <a:t>Write your topic or idea</a:t>
            </a:r>
          </a:p>
        </p:txBody>
      </p:sp>
      <p:grpSp>
        <p:nvGrpSpPr>
          <p:cNvPr id="6" name="Group 6"/>
          <p:cNvGrpSpPr/>
          <p:nvPr/>
        </p:nvGrpSpPr>
        <p:grpSpPr>
          <a:xfrm>
            <a:off x="5532424" y="5594199"/>
            <a:ext cx="3388048" cy="4359851"/>
            <a:chOff x="0" y="0"/>
            <a:chExt cx="3133810" cy="4032689"/>
          </a:xfrm>
        </p:grpSpPr>
        <p:sp>
          <p:nvSpPr>
            <p:cNvPr id="7" name="Freeform 7"/>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537AB6"/>
            </a:solidFill>
          </p:spPr>
          <p:txBody>
            <a:bodyPr/>
            <a:lstStyle/>
            <a:p>
              <a:endParaRPr lang="en-US"/>
            </a:p>
          </p:txBody>
        </p:sp>
      </p:grpSp>
      <p:sp>
        <p:nvSpPr>
          <p:cNvPr id="8" name="TextBox 8"/>
          <p:cNvSpPr txBox="1"/>
          <p:nvPr/>
        </p:nvSpPr>
        <p:spPr>
          <a:xfrm>
            <a:off x="5897632" y="4126833"/>
            <a:ext cx="2657633" cy="907415"/>
          </a:xfrm>
          <a:prstGeom prst="rect">
            <a:avLst/>
          </a:prstGeom>
        </p:spPr>
        <p:txBody>
          <a:bodyPr lIns="0" tIns="0" rIns="0" bIns="0" rtlCol="0" anchor="t">
            <a:spAutoFit/>
          </a:bodyPr>
          <a:lstStyle/>
          <a:p>
            <a:pPr marL="0" lvl="0" indent="0" algn="l">
              <a:lnSpc>
                <a:spcPts val="3639"/>
              </a:lnSpc>
              <a:spcBef>
                <a:spcPct val="0"/>
              </a:spcBef>
            </a:pPr>
            <a:r>
              <a:rPr lang="en-US" sz="2799">
                <a:solidFill>
                  <a:srgbClr val="FFFFFF"/>
                </a:solidFill>
                <a:latin typeface="Canva Sans Bold"/>
                <a:ea typeface="Canva Sans Bold"/>
                <a:cs typeface="Canva Sans Bold"/>
                <a:sym typeface="Canva Sans Bold"/>
              </a:rPr>
              <a:t>Write your topic or idea</a:t>
            </a:r>
          </a:p>
        </p:txBody>
      </p:sp>
      <p:grpSp>
        <p:nvGrpSpPr>
          <p:cNvPr id="9" name="Group 9"/>
          <p:cNvGrpSpPr/>
          <p:nvPr/>
        </p:nvGrpSpPr>
        <p:grpSpPr>
          <a:xfrm>
            <a:off x="9367528" y="5626676"/>
            <a:ext cx="3388048" cy="4359851"/>
            <a:chOff x="0" y="0"/>
            <a:chExt cx="3133810" cy="4032689"/>
          </a:xfrm>
        </p:grpSpPr>
        <p:sp>
          <p:nvSpPr>
            <p:cNvPr id="10" name="Freeform 10"/>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537AB6"/>
            </a:solidFill>
          </p:spPr>
          <p:txBody>
            <a:bodyPr/>
            <a:lstStyle/>
            <a:p>
              <a:endParaRPr lang="en-US"/>
            </a:p>
          </p:txBody>
        </p:sp>
      </p:grpSp>
      <p:sp>
        <p:nvSpPr>
          <p:cNvPr id="11" name="Freeform 11"/>
          <p:cNvSpPr/>
          <p:nvPr/>
        </p:nvSpPr>
        <p:spPr>
          <a:xfrm>
            <a:off x="9745988" y="-3285160"/>
            <a:ext cx="11631943" cy="8229600"/>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9732736" y="4126833"/>
            <a:ext cx="2657633" cy="907415"/>
          </a:xfrm>
          <a:prstGeom prst="rect">
            <a:avLst/>
          </a:prstGeom>
        </p:spPr>
        <p:txBody>
          <a:bodyPr lIns="0" tIns="0" rIns="0" bIns="0" rtlCol="0" anchor="t">
            <a:spAutoFit/>
          </a:bodyPr>
          <a:lstStyle/>
          <a:p>
            <a:pPr marL="0" lvl="0" indent="0" algn="l">
              <a:lnSpc>
                <a:spcPts val="3639"/>
              </a:lnSpc>
              <a:spcBef>
                <a:spcPct val="0"/>
              </a:spcBef>
            </a:pPr>
            <a:r>
              <a:rPr lang="en-US" sz="2799">
                <a:solidFill>
                  <a:srgbClr val="FFFFFF"/>
                </a:solidFill>
                <a:latin typeface="Canva Sans Bold"/>
                <a:ea typeface="Canva Sans Bold"/>
                <a:cs typeface="Canva Sans Bold"/>
                <a:sym typeface="Canva Sans Bold"/>
              </a:rPr>
              <a:t>Write your topic or idea</a:t>
            </a:r>
          </a:p>
        </p:txBody>
      </p:sp>
      <p:grpSp>
        <p:nvGrpSpPr>
          <p:cNvPr id="13" name="Group 13"/>
          <p:cNvGrpSpPr/>
          <p:nvPr/>
        </p:nvGrpSpPr>
        <p:grpSpPr>
          <a:xfrm>
            <a:off x="13202632" y="5594199"/>
            <a:ext cx="3388048" cy="4359851"/>
            <a:chOff x="0" y="0"/>
            <a:chExt cx="3133810" cy="4032689"/>
          </a:xfrm>
        </p:grpSpPr>
        <p:sp>
          <p:nvSpPr>
            <p:cNvPr id="14" name="Freeform 14"/>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537AB6"/>
            </a:solidFill>
          </p:spPr>
          <p:txBody>
            <a:bodyPr/>
            <a:lstStyle/>
            <a:p>
              <a:endParaRPr lang="en-US"/>
            </a:p>
          </p:txBody>
        </p:sp>
      </p:grpSp>
      <p:sp>
        <p:nvSpPr>
          <p:cNvPr id="15" name="TextBox 15"/>
          <p:cNvSpPr txBox="1"/>
          <p:nvPr/>
        </p:nvSpPr>
        <p:spPr>
          <a:xfrm>
            <a:off x="13567840" y="4126833"/>
            <a:ext cx="2657633" cy="907415"/>
          </a:xfrm>
          <a:prstGeom prst="rect">
            <a:avLst/>
          </a:prstGeom>
        </p:spPr>
        <p:txBody>
          <a:bodyPr lIns="0" tIns="0" rIns="0" bIns="0" rtlCol="0" anchor="t">
            <a:spAutoFit/>
          </a:bodyPr>
          <a:lstStyle/>
          <a:p>
            <a:pPr marL="0" lvl="0" indent="0" algn="l">
              <a:lnSpc>
                <a:spcPts val="3639"/>
              </a:lnSpc>
              <a:spcBef>
                <a:spcPct val="0"/>
              </a:spcBef>
            </a:pPr>
            <a:r>
              <a:rPr lang="en-US" sz="2799">
                <a:solidFill>
                  <a:srgbClr val="FFFFFF"/>
                </a:solidFill>
                <a:latin typeface="Canva Sans Bold"/>
                <a:ea typeface="Canva Sans Bold"/>
                <a:cs typeface="Canva Sans Bold"/>
                <a:sym typeface="Canva Sans Bold"/>
              </a:rPr>
              <a:t>Write your topic or idea</a:t>
            </a:r>
          </a:p>
        </p:txBody>
      </p:sp>
      <p:sp>
        <p:nvSpPr>
          <p:cNvPr id="16" name="TextBox 16"/>
          <p:cNvSpPr txBox="1"/>
          <p:nvPr/>
        </p:nvSpPr>
        <p:spPr>
          <a:xfrm>
            <a:off x="1633299" y="-47625"/>
            <a:ext cx="14094227" cy="1076325"/>
          </a:xfrm>
          <a:prstGeom prst="rect">
            <a:avLst/>
          </a:prstGeom>
        </p:spPr>
        <p:txBody>
          <a:bodyPr lIns="0" tIns="0" rIns="0" bIns="0" rtlCol="0" anchor="t">
            <a:spAutoFit/>
          </a:bodyPr>
          <a:lstStyle/>
          <a:p>
            <a:pPr marL="0" lvl="0" indent="0" algn="ctr">
              <a:lnSpc>
                <a:spcPts val="8400"/>
              </a:lnSpc>
              <a:spcBef>
                <a:spcPct val="0"/>
              </a:spcBef>
            </a:pPr>
            <a:r>
              <a:rPr lang="en-US" sz="7000">
                <a:solidFill>
                  <a:srgbClr val="FFFFFF"/>
                </a:solidFill>
                <a:latin typeface="Canva Sans Bold"/>
                <a:ea typeface="Canva Sans Bold"/>
                <a:cs typeface="Canva Sans Bold"/>
                <a:sym typeface="Canva Sans Bold"/>
              </a:rPr>
              <a:t>STAKEHOLDERS</a:t>
            </a:r>
          </a:p>
        </p:txBody>
      </p:sp>
      <p:grpSp>
        <p:nvGrpSpPr>
          <p:cNvPr id="17" name="Group 17"/>
          <p:cNvGrpSpPr/>
          <p:nvPr/>
        </p:nvGrpSpPr>
        <p:grpSpPr>
          <a:xfrm>
            <a:off x="1633299" y="1028700"/>
            <a:ext cx="3388048" cy="4359851"/>
            <a:chOff x="0" y="0"/>
            <a:chExt cx="3133810" cy="4032689"/>
          </a:xfrm>
        </p:grpSpPr>
        <p:sp>
          <p:nvSpPr>
            <p:cNvPr id="18" name="Freeform 18"/>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537AB6"/>
            </a:solidFill>
          </p:spPr>
          <p:txBody>
            <a:bodyPr/>
            <a:lstStyle/>
            <a:p>
              <a:endParaRPr lang="en-US"/>
            </a:p>
          </p:txBody>
        </p:sp>
      </p:grpSp>
      <p:grpSp>
        <p:nvGrpSpPr>
          <p:cNvPr id="19" name="Group 19"/>
          <p:cNvGrpSpPr/>
          <p:nvPr/>
        </p:nvGrpSpPr>
        <p:grpSpPr>
          <a:xfrm>
            <a:off x="5532424" y="1028700"/>
            <a:ext cx="3388048" cy="4359851"/>
            <a:chOff x="0" y="0"/>
            <a:chExt cx="3133810" cy="4032689"/>
          </a:xfrm>
        </p:grpSpPr>
        <p:sp>
          <p:nvSpPr>
            <p:cNvPr id="20" name="Freeform 20"/>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537AB6"/>
            </a:solidFill>
          </p:spPr>
          <p:txBody>
            <a:bodyPr/>
            <a:lstStyle/>
            <a:p>
              <a:endParaRPr lang="en-US"/>
            </a:p>
          </p:txBody>
        </p:sp>
      </p:grpSp>
      <p:grpSp>
        <p:nvGrpSpPr>
          <p:cNvPr id="21" name="Group 21"/>
          <p:cNvGrpSpPr/>
          <p:nvPr/>
        </p:nvGrpSpPr>
        <p:grpSpPr>
          <a:xfrm>
            <a:off x="9367528" y="1028700"/>
            <a:ext cx="3388048" cy="4359851"/>
            <a:chOff x="0" y="0"/>
            <a:chExt cx="3133810" cy="4032689"/>
          </a:xfrm>
        </p:grpSpPr>
        <p:sp>
          <p:nvSpPr>
            <p:cNvPr id="22" name="Freeform 22"/>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537AB6"/>
            </a:solidFill>
          </p:spPr>
          <p:txBody>
            <a:bodyPr/>
            <a:lstStyle/>
            <a:p>
              <a:endParaRPr lang="en-US"/>
            </a:p>
          </p:txBody>
        </p:sp>
      </p:grpSp>
      <p:grpSp>
        <p:nvGrpSpPr>
          <p:cNvPr id="23" name="Group 23"/>
          <p:cNvGrpSpPr/>
          <p:nvPr/>
        </p:nvGrpSpPr>
        <p:grpSpPr>
          <a:xfrm>
            <a:off x="13202632" y="1028700"/>
            <a:ext cx="3388048" cy="4359851"/>
            <a:chOff x="0" y="0"/>
            <a:chExt cx="3133810" cy="4032689"/>
          </a:xfrm>
        </p:grpSpPr>
        <p:sp>
          <p:nvSpPr>
            <p:cNvPr id="24" name="Freeform 24"/>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537AB6"/>
            </a:solidFill>
          </p:spPr>
          <p:txBody>
            <a:bodyPr/>
            <a:lstStyle/>
            <a:p>
              <a:endParaRPr lang="en-US"/>
            </a:p>
          </p:txBody>
        </p:sp>
      </p:grpSp>
      <p:sp>
        <p:nvSpPr>
          <p:cNvPr id="25" name="TextBox 25"/>
          <p:cNvSpPr txBox="1"/>
          <p:nvPr/>
        </p:nvSpPr>
        <p:spPr>
          <a:xfrm>
            <a:off x="1802619" y="1128368"/>
            <a:ext cx="3066723" cy="900568"/>
          </a:xfrm>
          <a:prstGeom prst="rect">
            <a:avLst/>
          </a:prstGeom>
        </p:spPr>
        <p:txBody>
          <a:bodyPr lIns="0" tIns="0" rIns="0" bIns="0" rtlCol="0" anchor="t">
            <a:spAutoFit/>
          </a:bodyPr>
          <a:lstStyle/>
          <a:p>
            <a:pPr algn="ctr">
              <a:lnSpc>
                <a:spcPts val="3639"/>
              </a:lnSpc>
              <a:spcBef>
                <a:spcPct val="0"/>
              </a:spcBef>
            </a:pPr>
            <a:r>
              <a:rPr lang="en-US" sz="2750">
                <a:solidFill>
                  <a:srgbClr val="FFFBF7"/>
                </a:solidFill>
                <a:latin typeface="Canva Sans Bold"/>
              </a:rPr>
              <a:t>DEAN PAUL JARLEY</a:t>
            </a:r>
            <a:endParaRPr lang="en-US"/>
          </a:p>
        </p:txBody>
      </p:sp>
      <p:sp>
        <p:nvSpPr>
          <p:cNvPr id="26" name="TextBox 26"/>
          <p:cNvSpPr txBox="1"/>
          <p:nvPr/>
        </p:nvSpPr>
        <p:spPr>
          <a:xfrm>
            <a:off x="5644442" y="1128368"/>
            <a:ext cx="3030174" cy="1822294"/>
          </a:xfrm>
          <a:prstGeom prst="rect">
            <a:avLst/>
          </a:prstGeom>
        </p:spPr>
        <p:txBody>
          <a:bodyPr lIns="0" tIns="0" rIns="0" bIns="0" rtlCol="0" anchor="t">
            <a:spAutoFit/>
          </a:bodyPr>
          <a:lstStyle/>
          <a:p>
            <a:pPr algn="ctr">
              <a:lnSpc>
                <a:spcPts val="3639"/>
              </a:lnSpc>
              <a:spcBef>
                <a:spcPct val="0"/>
              </a:spcBef>
            </a:pPr>
            <a:r>
              <a:rPr lang="en-US" sz="2400">
                <a:solidFill>
                  <a:srgbClr val="FFFBF7"/>
                </a:solidFill>
                <a:latin typeface="Canva Sans Bold"/>
                <a:sym typeface="Canva Sans Bold"/>
              </a:rPr>
              <a:t>EXECUTIVE TEAM AT STUDENT SUCCESS</a:t>
            </a:r>
            <a:endParaRPr lang="en-US" sz="2400">
              <a:solidFill>
                <a:srgbClr val="FFFBF7"/>
              </a:solidFill>
              <a:latin typeface="Canva Sans Bold"/>
            </a:endParaRPr>
          </a:p>
          <a:p>
            <a:pPr algn="ctr">
              <a:lnSpc>
                <a:spcPts val="3639"/>
              </a:lnSpc>
              <a:spcBef>
                <a:spcPct val="0"/>
              </a:spcBef>
            </a:pPr>
            <a:endParaRPr lang="en-US" sz="2750">
              <a:solidFill>
                <a:srgbClr val="FFFBF7"/>
              </a:solidFill>
              <a:latin typeface="Canva Sans Bold"/>
            </a:endParaRPr>
          </a:p>
        </p:txBody>
      </p:sp>
      <p:sp>
        <p:nvSpPr>
          <p:cNvPr id="27" name="TextBox 27"/>
          <p:cNvSpPr txBox="1"/>
          <p:nvPr/>
        </p:nvSpPr>
        <p:spPr>
          <a:xfrm>
            <a:off x="13129698" y="1194435"/>
            <a:ext cx="3533917" cy="907415"/>
          </a:xfrm>
          <a:prstGeom prst="rect">
            <a:avLst/>
          </a:prstGeom>
        </p:spPr>
        <p:txBody>
          <a:bodyPr lIns="0" tIns="0" rIns="0" bIns="0" rtlCol="0" anchor="t">
            <a:spAutoFit/>
          </a:bodyPr>
          <a:lstStyle/>
          <a:p>
            <a:pPr algn="ctr">
              <a:lnSpc>
                <a:spcPts val="3639"/>
              </a:lnSpc>
            </a:pPr>
            <a:r>
              <a:rPr lang="en-US" sz="2799">
                <a:solidFill>
                  <a:srgbClr val="FFFBF7"/>
                </a:solidFill>
                <a:latin typeface="Canva Sans Bold"/>
                <a:ea typeface="Canva Sans Bold"/>
                <a:cs typeface="Canva Sans Bold"/>
                <a:sym typeface="Canva Sans Bold"/>
              </a:rPr>
              <a:t>STUDENTS</a:t>
            </a:r>
          </a:p>
          <a:p>
            <a:pPr marL="0" lvl="0" indent="0" algn="ctr">
              <a:lnSpc>
                <a:spcPts val="3639"/>
              </a:lnSpc>
              <a:spcBef>
                <a:spcPct val="0"/>
              </a:spcBef>
            </a:pPr>
            <a:endParaRPr lang="en-US" sz="2799">
              <a:solidFill>
                <a:srgbClr val="FFFBF7"/>
              </a:solidFill>
              <a:latin typeface="Canva Sans Bold"/>
              <a:ea typeface="Canva Sans Bold"/>
              <a:cs typeface="Canva Sans Bold"/>
              <a:sym typeface="Canva Sans Bold"/>
            </a:endParaRPr>
          </a:p>
        </p:txBody>
      </p:sp>
      <p:sp>
        <p:nvSpPr>
          <p:cNvPr id="28" name="TextBox 28"/>
          <p:cNvSpPr txBox="1"/>
          <p:nvPr/>
        </p:nvSpPr>
        <p:spPr>
          <a:xfrm>
            <a:off x="9732736" y="1239520"/>
            <a:ext cx="3533917" cy="450215"/>
          </a:xfrm>
          <a:prstGeom prst="rect">
            <a:avLst/>
          </a:prstGeom>
        </p:spPr>
        <p:txBody>
          <a:bodyPr lIns="0" tIns="0" rIns="0" bIns="0" rtlCol="0" anchor="t">
            <a:spAutoFit/>
          </a:bodyPr>
          <a:lstStyle/>
          <a:p>
            <a:pPr marL="0" lvl="0" indent="0" algn="l">
              <a:lnSpc>
                <a:spcPts val="3639"/>
              </a:lnSpc>
              <a:spcBef>
                <a:spcPct val="0"/>
              </a:spcBef>
            </a:pPr>
            <a:r>
              <a:rPr lang="en-US" sz="2750">
                <a:solidFill>
                  <a:srgbClr val="FFFBF7"/>
                </a:solidFill>
                <a:latin typeface="Canva Sans Bold"/>
                <a:sym typeface="Canva Sans Bold"/>
              </a:rPr>
              <a:t>UCF</a:t>
            </a:r>
            <a:r>
              <a:rPr lang="en-US" sz="2750">
                <a:solidFill>
                  <a:srgbClr val="FFFBF7"/>
                </a:solidFill>
                <a:latin typeface="Canva Sans Bold"/>
                <a:ea typeface="Canva Sans Bold"/>
                <a:cs typeface="Canva Sans Bold"/>
                <a:sym typeface="Canva Sans Bold"/>
              </a:rPr>
              <a:t> ALUMNI</a:t>
            </a:r>
          </a:p>
        </p:txBody>
      </p:sp>
      <p:sp>
        <p:nvSpPr>
          <p:cNvPr id="29" name="TextBox 29"/>
          <p:cNvSpPr txBox="1"/>
          <p:nvPr/>
        </p:nvSpPr>
        <p:spPr>
          <a:xfrm>
            <a:off x="1842834" y="5794224"/>
            <a:ext cx="3118090" cy="834153"/>
          </a:xfrm>
          <a:prstGeom prst="rect">
            <a:avLst/>
          </a:prstGeom>
        </p:spPr>
        <p:txBody>
          <a:bodyPr lIns="0" tIns="0" rIns="0" bIns="0" rtlCol="0" anchor="t">
            <a:spAutoFit/>
          </a:bodyPr>
          <a:lstStyle/>
          <a:p>
            <a:pPr marL="0" lvl="0" indent="0" algn="ctr">
              <a:lnSpc>
                <a:spcPts val="3339"/>
              </a:lnSpc>
              <a:spcBef>
                <a:spcPct val="0"/>
              </a:spcBef>
            </a:pPr>
            <a:r>
              <a:rPr lang="en-US" sz="2568">
                <a:solidFill>
                  <a:srgbClr val="FFFBF7"/>
                </a:solidFill>
                <a:latin typeface="Canva Sans Bold"/>
                <a:ea typeface="Canva Sans Bold"/>
                <a:cs typeface="Canva Sans Bold"/>
                <a:sym typeface="Canva Sans Bold"/>
              </a:rPr>
              <a:t>PROJECT MANAGER &amp; TEAM</a:t>
            </a:r>
          </a:p>
        </p:txBody>
      </p:sp>
      <p:sp>
        <p:nvSpPr>
          <p:cNvPr id="30" name="TextBox 30"/>
          <p:cNvSpPr txBox="1"/>
          <p:nvPr/>
        </p:nvSpPr>
        <p:spPr>
          <a:xfrm>
            <a:off x="5471976" y="5663575"/>
            <a:ext cx="3533917" cy="900568"/>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FFFBF7"/>
                </a:solidFill>
                <a:latin typeface="Canva Sans Bold"/>
                <a:ea typeface="Canva Sans Bold"/>
                <a:cs typeface="Canva Sans Bold"/>
                <a:sym typeface="Canva Sans Bold"/>
              </a:rPr>
              <a:t>LOCAL </a:t>
            </a:r>
          </a:p>
          <a:p>
            <a:pPr marL="0" lvl="0" indent="0" algn="ctr">
              <a:lnSpc>
                <a:spcPts val="3639"/>
              </a:lnSpc>
              <a:spcBef>
                <a:spcPct val="0"/>
              </a:spcBef>
            </a:pPr>
            <a:r>
              <a:rPr lang="en-US" sz="2799">
                <a:solidFill>
                  <a:srgbClr val="FFFBF7"/>
                </a:solidFill>
                <a:latin typeface="Canva Sans Bold"/>
                <a:ea typeface="Canva Sans Bold"/>
                <a:cs typeface="Canva Sans Bold"/>
                <a:sym typeface="Canva Sans Bold"/>
              </a:rPr>
              <a:t>BUISNESSES</a:t>
            </a:r>
          </a:p>
        </p:txBody>
      </p:sp>
      <p:sp>
        <p:nvSpPr>
          <p:cNvPr id="31" name="TextBox 31"/>
          <p:cNvSpPr txBox="1"/>
          <p:nvPr/>
        </p:nvSpPr>
        <p:spPr>
          <a:xfrm>
            <a:off x="9282108" y="5760026"/>
            <a:ext cx="3533917" cy="9074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FFFBF7"/>
                </a:solidFill>
                <a:latin typeface="Canva Sans Bold"/>
                <a:ea typeface="Canva Sans Bold"/>
                <a:cs typeface="Canva Sans Bold"/>
                <a:sym typeface="Canva Sans Bold"/>
              </a:rPr>
              <a:t>STUDENT GOVERNMENT</a:t>
            </a:r>
          </a:p>
        </p:txBody>
      </p:sp>
      <p:sp>
        <p:nvSpPr>
          <p:cNvPr id="32" name="TextBox 32"/>
          <p:cNvSpPr txBox="1"/>
          <p:nvPr/>
        </p:nvSpPr>
        <p:spPr>
          <a:xfrm>
            <a:off x="13065680" y="5760026"/>
            <a:ext cx="3533917" cy="450215"/>
          </a:xfrm>
          <a:prstGeom prst="rect">
            <a:avLst/>
          </a:prstGeom>
        </p:spPr>
        <p:txBody>
          <a:bodyPr lIns="0" tIns="0" rIns="0" bIns="0" rtlCol="0" anchor="t">
            <a:spAutoFit/>
          </a:bodyPr>
          <a:lstStyle/>
          <a:p>
            <a:pPr marL="0" lvl="0" indent="0" algn="ctr">
              <a:lnSpc>
                <a:spcPts val="3639"/>
              </a:lnSpc>
              <a:spcBef>
                <a:spcPct val="0"/>
              </a:spcBef>
            </a:pPr>
            <a:r>
              <a:rPr lang="en-US" sz="2799">
                <a:solidFill>
                  <a:srgbClr val="FFFBF7"/>
                </a:solidFill>
                <a:latin typeface="Canva Sans Bold"/>
                <a:ea typeface="Canva Sans Bold"/>
                <a:cs typeface="Canva Sans Bold"/>
                <a:sym typeface="Canva Sans Bold"/>
              </a:rPr>
              <a:t>ATTENDEES</a:t>
            </a:r>
          </a:p>
        </p:txBody>
      </p:sp>
      <p:sp>
        <p:nvSpPr>
          <p:cNvPr id="33" name="TextBox 33"/>
          <p:cNvSpPr txBox="1"/>
          <p:nvPr/>
        </p:nvSpPr>
        <p:spPr>
          <a:xfrm>
            <a:off x="1945897" y="2196436"/>
            <a:ext cx="2710243" cy="1012190"/>
          </a:xfrm>
          <a:prstGeom prst="rect">
            <a:avLst/>
          </a:prstGeom>
        </p:spPr>
        <p:txBody>
          <a:bodyPr wrap="square" lIns="0" tIns="0" rIns="0" bIns="0" rtlCol="0" anchor="t">
            <a:spAutoFit/>
          </a:bodyPr>
          <a:lstStyle/>
          <a:p>
            <a:pPr algn="ctr">
              <a:lnSpc>
                <a:spcPts val="4060"/>
              </a:lnSpc>
            </a:pPr>
            <a:r>
              <a:rPr lang="en-US" sz="2900">
                <a:solidFill>
                  <a:srgbClr val="FFFFFF"/>
                </a:solidFill>
                <a:latin typeface="Canva Sans"/>
                <a:ea typeface="Canva Sans"/>
                <a:cs typeface="Canva Sans"/>
                <a:sym typeface="Canva Sans"/>
              </a:rPr>
              <a:t>Power: High</a:t>
            </a:r>
          </a:p>
          <a:p>
            <a:pPr algn="ctr">
              <a:lnSpc>
                <a:spcPts val="4060"/>
              </a:lnSpc>
            </a:pPr>
            <a:r>
              <a:rPr lang="en-US" sz="2900">
                <a:solidFill>
                  <a:srgbClr val="FFFFFF"/>
                </a:solidFill>
                <a:latin typeface="Canva Sans"/>
                <a:ea typeface="Canva Sans"/>
                <a:cs typeface="Canva Sans"/>
                <a:sym typeface="Canva Sans"/>
              </a:rPr>
              <a:t>Interest: High</a:t>
            </a:r>
          </a:p>
        </p:txBody>
      </p:sp>
      <p:sp>
        <p:nvSpPr>
          <p:cNvPr id="34" name="TextBox 34"/>
          <p:cNvSpPr txBox="1"/>
          <p:nvPr/>
        </p:nvSpPr>
        <p:spPr>
          <a:xfrm>
            <a:off x="5762910" y="2604738"/>
            <a:ext cx="2691342" cy="1012190"/>
          </a:xfrm>
          <a:prstGeom prst="rect">
            <a:avLst/>
          </a:prstGeom>
        </p:spPr>
        <p:txBody>
          <a:bodyPr wrap="square" lIns="0" tIns="0" rIns="0" bIns="0" rtlCol="0" anchor="t">
            <a:spAutoFit/>
          </a:bodyPr>
          <a:lstStyle/>
          <a:p>
            <a:pPr algn="ctr">
              <a:lnSpc>
                <a:spcPts val="4060"/>
              </a:lnSpc>
            </a:pPr>
            <a:r>
              <a:rPr lang="en-US" sz="2900">
                <a:solidFill>
                  <a:srgbClr val="FFFFFF"/>
                </a:solidFill>
                <a:latin typeface="Canva Sans"/>
                <a:ea typeface="Canva Sans"/>
                <a:cs typeface="Canva Sans"/>
                <a:sym typeface="Canva Sans"/>
              </a:rPr>
              <a:t>Power: High</a:t>
            </a:r>
          </a:p>
          <a:p>
            <a:pPr algn="ctr">
              <a:lnSpc>
                <a:spcPts val="4060"/>
              </a:lnSpc>
            </a:pPr>
            <a:r>
              <a:rPr lang="en-US" sz="2900">
                <a:solidFill>
                  <a:srgbClr val="FFFFFF"/>
                </a:solidFill>
                <a:latin typeface="Canva Sans"/>
                <a:ea typeface="Canva Sans"/>
                <a:cs typeface="Canva Sans"/>
                <a:sym typeface="Canva Sans"/>
              </a:rPr>
              <a:t>Interest: MED</a:t>
            </a:r>
          </a:p>
        </p:txBody>
      </p:sp>
      <p:sp>
        <p:nvSpPr>
          <p:cNvPr id="35" name="TextBox 35"/>
          <p:cNvSpPr txBox="1"/>
          <p:nvPr/>
        </p:nvSpPr>
        <p:spPr>
          <a:xfrm>
            <a:off x="5897632" y="6740812"/>
            <a:ext cx="2646050" cy="1012190"/>
          </a:xfrm>
          <a:prstGeom prst="rect">
            <a:avLst/>
          </a:prstGeom>
        </p:spPr>
        <p:txBody>
          <a:bodyPr wrap="square" lIns="0" tIns="0" rIns="0" bIns="0" rtlCol="0" anchor="t">
            <a:spAutoFit/>
          </a:bodyPr>
          <a:lstStyle/>
          <a:p>
            <a:pPr algn="ctr">
              <a:lnSpc>
                <a:spcPts val="4060"/>
              </a:lnSpc>
            </a:pPr>
            <a:r>
              <a:rPr lang="en-US" sz="2900">
                <a:solidFill>
                  <a:srgbClr val="FFFFFF"/>
                </a:solidFill>
                <a:latin typeface="Canva Sans"/>
                <a:ea typeface="Canva Sans"/>
                <a:cs typeface="Canva Sans"/>
                <a:sym typeface="Canva Sans"/>
              </a:rPr>
              <a:t>Power: MED</a:t>
            </a:r>
          </a:p>
          <a:p>
            <a:pPr algn="ctr">
              <a:lnSpc>
                <a:spcPts val="4060"/>
              </a:lnSpc>
            </a:pPr>
            <a:r>
              <a:rPr lang="en-US" sz="2900">
                <a:solidFill>
                  <a:srgbClr val="FFFFFF"/>
                </a:solidFill>
                <a:latin typeface="Canva Sans"/>
                <a:ea typeface="Canva Sans"/>
                <a:cs typeface="Canva Sans"/>
                <a:sym typeface="Canva Sans"/>
              </a:rPr>
              <a:t>Interest: MED</a:t>
            </a:r>
          </a:p>
        </p:txBody>
      </p:sp>
      <p:sp>
        <p:nvSpPr>
          <p:cNvPr id="36" name="TextBox 36"/>
          <p:cNvSpPr txBox="1"/>
          <p:nvPr/>
        </p:nvSpPr>
        <p:spPr>
          <a:xfrm>
            <a:off x="13417248" y="2059864"/>
            <a:ext cx="2905187" cy="1012190"/>
          </a:xfrm>
          <a:prstGeom prst="rect">
            <a:avLst/>
          </a:prstGeom>
        </p:spPr>
        <p:txBody>
          <a:bodyPr wrap="square" lIns="0" tIns="0" rIns="0" bIns="0" rtlCol="0" anchor="t">
            <a:spAutoFit/>
          </a:bodyPr>
          <a:lstStyle/>
          <a:p>
            <a:pPr algn="ctr">
              <a:lnSpc>
                <a:spcPts val="4060"/>
              </a:lnSpc>
            </a:pPr>
            <a:r>
              <a:rPr lang="en-US" sz="2900">
                <a:solidFill>
                  <a:srgbClr val="FFFFFF"/>
                </a:solidFill>
                <a:latin typeface="Canva Sans"/>
                <a:ea typeface="Canva Sans"/>
                <a:cs typeface="Canva Sans"/>
                <a:sym typeface="Canva Sans"/>
              </a:rPr>
              <a:t>Power: LOW</a:t>
            </a:r>
          </a:p>
          <a:p>
            <a:pPr algn="ctr">
              <a:lnSpc>
                <a:spcPts val="4060"/>
              </a:lnSpc>
            </a:pPr>
            <a:r>
              <a:rPr lang="en-US" sz="2900">
                <a:solidFill>
                  <a:srgbClr val="FFFFFF"/>
                </a:solidFill>
                <a:latin typeface="Canva Sans"/>
                <a:ea typeface="Canva Sans"/>
                <a:cs typeface="Canva Sans"/>
                <a:sym typeface="Canva Sans"/>
              </a:rPr>
              <a:t>Interest: MED</a:t>
            </a:r>
          </a:p>
        </p:txBody>
      </p:sp>
      <p:sp>
        <p:nvSpPr>
          <p:cNvPr id="37" name="TextBox 37"/>
          <p:cNvSpPr txBox="1"/>
          <p:nvPr/>
        </p:nvSpPr>
        <p:spPr>
          <a:xfrm>
            <a:off x="9536447" y="6866501"/>
            <a:ext cx="2912672" cy="1016112"/>
          </a:xfrm>
          <a:prstGeom prst="rect">
            <a:avLst/>
          </a:prstGeom>
        </p:spPr>
        <p:txBody>
          <a:bodyPr lIns="0" tIns="0" rIns="0" bIns="0" rtlCol="0" anchor="t">
            <a:spAutoFit/>
          </a:bodyPr>
          <a:lstStyle/>
          <a:p>
            <a:pPr algn="ctr">
              <a:lnSpc>
                <a:spcPts val="4060"/>
              </a:lnSpc>
            </a:pPr>
            <a:r>
              <a:rPr lang="en-US" sz="2900">
                <a:solidFill>
                  <a:srgbClr val="FFFFFF"/>
                </a:solidFill>
                <a:latin typeface="Canva Sans"/>
                <a:ea typeface="Canva Sans"/>
                <a:cs typeface="Canva Sans"/>
                <a:sym typeface="Canva Sans"/>
              </a:rPr>
              <a:t>Power: MED Interest: MED</a:t>
            </a:r>
          </a:p>
        </p:txBody>
      </p:sp>
      <p:sp>
        <p:nvSpPr>
          <p:cNvPr id="38" name="TextBox 38"/>
          <p:cNvSpPr txBox="1"/>
          <p:nvPr/>
        </p:nvSpPr>
        <p:spPr>
          <a:xfrm>
            <a:off x="1945897" y="6761935"/>
            <a:ext cx="2780168" cy="1012190"/>
          </a:xfrm>
          <a:prstGeom prst="rect">
            <a:avLst/>
          </a:prstGeom>
        </p:spPr>
        <p:txBody>
          <a:bodyPr wrap="square" lIns="0" tIns="0" rIns="0" bIns="0" rtlCol="0" anchor="t">
            <a:spAutoFit/>
          </a:bodyPr>
          <a:lstStyle/>
          <a:p>
            <a:pPr algn="ctr">
              <a:lnSpc>
                <a:spcPts val="4060"/>
              </a:lnSpc>
            </a:pPr>
            <a:r>
              <a:rPr lang="en-US" sz="2900">
                <a:solidFill>
                  <a:srgbClr val="FFFFFF"/>
                </a:solidFill>
                <a:latin typeface="Canva Sans"/>
                <a:ea typeface="Canva Sans"/>
                <a:cs typeface="Canva Sans"/>
                <a:sym typeface="Canva Sans"/>
              </a:rPr>
              <a:t>Power: High</a:t>
            </a:r>
          </a:p>
          <a:p>
            <a:pPr algn="ctr">
              <a:lnSpc>
                <a:spcPts val="4060"/>
              </a:lnSpc>
            </a:pPr>
            <a:r>
              <a:rPr lang="en-US" sz="2900">
                <a:solidFill>
                  <a:srgbClr val="FFFFFF"/>
                </a:solidFill>
                <a:latin typeface="Canva Sans"/>
                <a:ea typeface="Canva Sans"/>
                <a:cs typeface="Canva Sans"/>
                <a:sym typeface="Canva Sans"/>
              </a:rPr>
              <a:t>Interest: High</a:t>
            </a:r>
          </a:p>
        </p:txBody>
      </p:sp>
      <p:sp>
        <p:nvSpPr>
          <p:cNvPr id="39" name="TextBox 39"/>
          <p:cNvSpPr txBox="1"/>
          <p:nvPr/>
        </p:nvSpPr>
        <p:spPr>
          <a:xfrm>
            <a:off x="13317551" y="6480732"/>
            <a:ext cx="2954153" cy="1012190"/>
          </a:xfrm>
          <a:prstGeom prst="rect">
            <a:avLst/>
          </a:prstGeom>
        </p:spPr>
        <p:txBody>
          <a:bodyPr wrap="square" lIns="0" tIns="0" rIns="0" bIns="0" rtlCol="0" anchor="t">
            <a:spAutoFit/>
          </a:bodyPr>
          <a:lstStyle/>
          <a:p>
            <a:pPr algn="ctr">
              <a:lnSpc>
                <a:spcPts val="4060"/>
              </a:lnSpc>
            </a:pPr>
            <a:r>
              <a:rPr lang="en-US" sz="2900">
                <a:solidFill>
                  <a:srgbClr val="FFFFFF"/>
                </a:solidFill>
                <a:latin typeface="Canva Sans"/>
                <a:ea typeface="Canva Sans"/>
                <a:cs typeface="Canva Sans"/>
                <a:sym typeface="Canva Sans"/>
              </a:rPr>
              <a:t>Power: LOW</a:t>
            </a:r>
          </a:p>
          <a:p>
            <a:pPr algn="ctr">
              <a:lnSpc>
                <a:spcPts val="4060"/>
              </a:lnSpc>
            </a:pPr>
            <a:r>
              <a:rPr lang="en-US" sz="2900">
                <a:solidFill>
                  <a:srgbClr val="FFFFFF"/>
                </a:solidFill>
                <a:latin typeface="Canva Sans"/>
                <a:ea typeface="Canva Sans"/>
                <a:cs typeface="Canva Sans"/>
                <a:sym typeface="Canva Sans"/>
              </a:rPr>
              <a:t>Interest: High</a:t>
            </a:r>
          </a:p>
        </p:txBody>
      </p:sp>
      <p:sp>
        <p:nvSpPr>
          <p:cNvPr id="40" name="TextBox 40"/>
          <p:cNvSpPr txBox="1"/>
          <p:nvPr/>
        </p:nvSpPr>
        <p:spPr>
          <a:xfrm>
            <a:off x="9578313" y="2051338"/>
            <a:ext cx="2791411" cy="1012190"/>
          </a:xfrm>
          <a:prstGeom prst="rect">
            <a:avLst/>
          </a:prstGeom>
        </p:spPr>
        <p:txBody>
          <a:bodyPr wrap="square" lIns="0" tIns="0" rIns="0" bIns="0" rtlCol="0" anchor="t">
            <a:spAutoFit/>
          </a:bodyPr>
          <a:lstStyle/>
          <a:p>
            <a:pPr algn="ctr">
              <a:lnSpc>
                <a:spcPts val="4060"/>
              </a:lnSpc>
            </a:pPr>
            <a:r>
              <a:rPr lang="en-US" sz="2900">
                <a:solidFill>
                  <a:srgbClr val="FFFFFF"/>
                </a:solidFill>
                <a:latin typeface="Canva Sans"/>
                <a:ea typeface="Canva Sans"/>
                <a:cs typeface="Canva Sans"/>
                <a:sym typeface="Canva Sans"/>
              </a:rPr>
              <a:t>Power: MED</a:t>
            </a:r>
          </a:p>
          <a:p>
            <a:pPr algn="ctr">
              <a:lnSpc>
                <a:spcPts val="4060"/>
              </a:lnSpc>
            </a:pPr>
            <a:r>
              <a:rPr lang="en-US" sz="2900">
                <a:solidFill>
                  <a:srgbClr val="FFFFFF"/>
                </a:solidFill>
                <a:latin typeface="Canva Sans"/>
                <a:ea typeface="Canva Sans"/>
                <a:cs typeface="Canva Sans"/>
                <a:sym typeface="Canva Sans"/>
              </a:rPr>
              <a:t>Interest: MED</a:t>
            </a:r>
          </a:p>
        </p:txBody>
      </p:sp>
      <p:sp>
        <p:nvSpPr>
          <p:cNvPr id="41" name="TextBox 41"/>
          <p:cNvSpPr txBox="1"/>
          <p:nvPr/>
        </p:nvSpPr>
        <p:spPr>
          <a:xfrm>
            <a:off x="1812236" y="3456275"/>
            <a:ext cx="3030174" cy="1417320"/>
          </a:xfrm>
          <a:prstGeom prst="rect">
            <a:avLst/>
          </a:prstGeom>
        </p:spPr>
        <p:txBody>
          <a:bodyPr lIns="0" tIns="0" rIns="0" bIns="0" rtlCol="0" anchor="t">
            <a:spAutoFit/>
          </a:bodyPr>
          <a:lstStyle/>
          <a:p>
            <a:pPr algn="ctr">
              <a:lnSpc>
                <a:spcPts val="3780"/>
              </a:lnSpc>
            </a:pPr>
            <a:r>
              <a:rPr lang="en-US" sz="2700">
                <a:solidFill>
                  <a:srgbClr val="FFFFFF"/>
                </a:solidFill>
                <a:latin typeface="Canva Sans"/>
                <a:ea typeface="Canva Sans"/>
                <a:cs typeface="Canva Sans"/>
                <a:sym typeface="Canva Sans"/>
              </a:rPr>
              <a:t>Requirement: raising money for the fundraiser</a:t>
            </a:r>
          </a:p>
        </p:txBody>
      </p:sp>
      <p:sp>
        <p:nvSpPr>
          <p:cNvPr id="42" name="TextBox 42"/>
          <p:cNvSpPr txBox="1"/>
          <p:nvPr/>
        </p:nvSpPr>
        <p:spPr>
          <a:xfrm>
            <a:off x="5665155" y="3850658"/>
            <a:ext cx="3030174" cy="1417320"/>
          </a:xfrm>
          <a:prstGeom prst="rect">
            <a:avLst/>
          </a:prstGeom>
        </p:spPr>
        <p:txBody>
          <a:bodyPr lIns="0" tIns="0" rIns="0" bIns="0" rtlCol="0" anchor="t">
            <a:spAutoFit/>
          </a:bodyPr>
          <a:lstStyle/>
          <a:p>
            <a:pPr algn="ctr">
              <a:lnSpc>
                <a:spcPts val="3780"/>
              </a:lnSpc>
            </a:pPr>
            <a:r>
              <a:rPr lang="en-US" sz="2700">
                <a:solidFill>
                  <a:srgbClr val="FFFFFF"/>
                </a:solidFill>
                <a:latin typeface="Canva Sans"/>
                <a:ea typeface="Canva Sans"/>
                <a:cs typeface="Canva Sans"/>
                <a:sym typeface="Canva Sans"/>
              </a:rPr>
              <a:t>Requirement: dedicated staff to work event</a:t>
            </a:r>
          </a:p>
        </p:txBody>
      </p:sp>
      <p:sp>
        <p:nvSpPr>
          <p:cNvPr id="43" name="TextBox 43"/>
          <p:cNvSpPr txBox="1"/>
          <p:nvPr/>
        </p:nvSpPr>
        <p:spPr>
          <a:xfrm>
            <a:off x="9477696" y="3454325"/>
            <a:ext cx="3030174" cy="1893570"/>
          </a:xfrm>
          <a:prstGeom prst="rect">
            <a:avLst/>
          </a:prstGeom>
        </p:spPr>
        <p:txBody>
          <a:bodyPr lIns="0" tIns="0" rIns="0" bIns="0" rtlCol="0" anchor="t">
            <a:spAutoFit/>
          </a:bodyPr>
          <a:lstStyle/>
          <a:p>
            <a:pPr algn="ctr">
              <a:lnSpc>
                <a:spcPts val="3780"/>
              </a:lnSpc>
            </a:pPr>
            <a:r>
              <a:rPr lang="en-US" sz="2700">
                <a:solidFill>
                  <a:srgbClr val="FFFFFF"/>
                </a:solidFill>
                <a:latin typeface="Canva Sans"/>
                <a:ea typeface="Canva Sans"/>
                <a:cs typeface="Canva Sans"/>
                <a:sym typeface="Canva Sans"/>
              </a:rPr>
              <a:t>Requirement: increased ticket sales and pride for school</a:t>
            </a:r>
          </a:p>
        </p:txBody>
      </p:sp>
      <p:sp>
        <p:nvSpPr>
          <p:cNvPr id="44" name="TextBox 44"/>
          <p:cNvSpPr txBox="1"/>
          <p:nvPr/>
        </p:nvSpPr>
        <p:spPr>
          <a:xfrm>
            <a:off x="13317551" y="3588310"/>
            <a:ext cx="3030174" cy="1417320"/>
          </a:xfrm>
          <a:prstGeom prst="rect">
            <a:avLst/>
          </a:prstGeom>
        </p:spPr>
        <p:txBody>
          <a:bodyPr lIns="0" tIns="0" rIns="0" bIns="0" rtlCol="0" anchor="t">
            <a:spAutoFit/>
          </a:bodyPr>
          <a:lstStyle/>
          <a:p>
            <a:pPr algn="ctr">
              <a:lnSpc>
                <a:spcPts val="3780"/>
              </a:lnSpc>
            </a:pPr>
            <a:r>
              <a:rPr lang="en-US" sz="2700">
                <a:solidFill>
                  <a:srgbClr val="FFFFFF"/>
                </a:solidFill>
                <a:latin typeface="Canva Sans"/>
                <a:ea typeface="Canva Sans"/>
                <a:cs typeface="Canva Sans"/>
                <a:sym typeface="Canva Sans"/>
              </a:rPr>
              <a:t>Requirement: volunteer service hours</a:t>
            </a:r>
          </a:p>
        </p:txBody>
      </p:sp>
      <p:sp>
        <p:nvSpPr>
          <p:cNvPr id="45" name="TextBox 45"/>
          <p:cNvSpPr txBox="1"/>
          <p:nvPr/>
        </p:nvSpPr>
        <p:spPr>
          <a:xfrm>
            <a:off x="1854549" y="8044889"/>
            <a:ext cx="3030174" cy="1417320"/>
          </a:xfrm>
          <a:prstGeom prst="rect">
            <a:avLst/>
          </a:prstGeom>
        </p:spPr>
        <p:txBody>
          <a:bodyPr lIns="0" tIns="0" rIns="0" bIns="0" rtlCol="0" anchor="t">
            <a:spAutoFit/>
          </a:bodyPr>
          <a:lstStyle/>
          <a:p>
            <a:pPr algn="ctr">
              <a:lnSpc>
                <a:spcPts val="3780"/>
              </a:lnSpc>
            </a:pPr>
            <a:r>
              <a:rPr lang="en-US" sz="2700">
                <a:solidFill>
                  <a:srgbClr val="FFFFFF"/>
                </a:solidFill>
                <a:latin typeface="Canva Sans"/>
                <a:ea typeface="Canva Sans"/>
                <a:cs typeface="Canva Sans"/>
                <a:sym typeface="Canva Sans"/>
              </a:rPr>
              <a:t>Requirement: increased ticket sales</a:t>
            </a:r>
          </a:p>
        </p:txBody>
      </p:sp>
      <p:sp>
        <p:nvSpPr>
          <p:cNvPr id="46" name="TextBox 46"/>
          <p:cNvSpPr txBox="1"/>
          <p:nvPr/>
        </p:nvSpPr>
        <p:spPr>
          <a:xfrm>
            <a:off x="5711361" y="8005910"/>
            <a:ext cx="3030174" cy="1417320"/>
          </a:xfrm>
          <a:prstGeom prst="rect">
            <a:avLst/>
          </a:prstGeom>
        </p:spPr>
        <p:txBody>
          <a:bodyPr lIns="0" tIns="0" rIns="0" bIns="0" rtlCol="0" anchor="t">
            <a:spAutoFit/>
          </a:bodyPr>
          <a:lstStyle/>
          <a:p>
            <a:pPr algn="ctr">
              <a:lnSpc>
                <a:spcPts val="3780"/>
              </a:lnSpc>
            </a:pPr>
            <a:r>
              <a:rPr lang="en-US" sz="2700">
                <a:solidFill>
                  <a:srgbClr val="FFFFFF"/>
                </a:solidFill>
                <a:latin typeface="Canva Sans"/>
                <a:ea typeface="Canva Sans"/>
                <a:cs typeface="Canva Sans"/>
                <a:sym typeface="Canva Sans"/>
              </a:rPr>
              <a:t>Requirement: sponsorship of the event</a:t>
            </a:r>
          </a:p>
        </p:txBody>
      </p:sp>
      <p:sp>
        <p:nvSpPr>
          <p:cNvPr id="47" name="TextBox 47"/>
          <p:cNvSpPr txBox="1"/>
          <p:nvPr/>
        </p:nvSpPr>
        <p:spPr>
          <a:xfrm>
            <a:off x="9526186" y="8161831"/>
            <a:ext cx="3030174" cy="1417320"/>
          </a:xfrm>
          <a:prstGeom prst="rect">
            <a:avLst/>
          </a:prstGeom>
        </p:spPr>
        <p:txBody>
          <a:bodyPr lIns="0" tIns="0" rIns="0" bIns="0" rtlCol="0" anchor="t">
            <a:spAutoFit/>
          </a:bodyPr>
          <a:lstStyle/>
          <a:p>
            <a:pPr algn="ctr">
              <a:lnSpc>
                <a:spcPts val="3780"/>
              </a:lnSpc>
            </a:pPr>
            <a:r>
              <a:rPr lang="en-US" sz="2700">
                <a:solidFill>
                  <a:srgbClr val="FFFFFF"/>
                </a:solidFill>
                <a:latin typeface="Canva Sans"/>
                <a:ea typeface="Canva Sans"/>
                <a:cs typeface="Canva Sans"/>
                <a:sym typeface="Canva Sans"/>
              </a:rPr>
              <a:t>Requirement: student body involvement </a:t>
            </a:r>
          </a:p>
        </p:txBody>
      </p:sp>
      <p:sp>
        <p:nvSpPr>
          <p:cNvPr id="48" name="TextBox 48"/>
          <p:cNvSpPr txBox="1"/>
          <p:nvPr/>
        </p:nvSpPr>
        <p:spPr>
          <a:xfrm>
            <a:off x="13347063" y="7840980"/>
            <a:ext cx="3030174" cy="1893570"/>
          </a:xfrm>
          <a:prstGeom prst="rect">
            <a:avLst/>
          </a:prstGeom>
        </p:spPr>
        <p:txBody>
          <a:bodyPr lIns="0" tIns="0" rIns="0" bIns="0" rtlCol="0" anchor="t">
            <a:spAutoFit/>
          </a:bodyPr>
          <a:lstStyle/>
          <a:p>
            <a:pPr algn="ctr">
              <a:lnSpc>
                <a:spcPts val="3780"/>
              </a:lnSpc>
            </a:pPr>
            <a:r>
              <a:rPr lang="en-US" sz="2700">
                <a:solidFill>
                  <a:srgbClr val="FFFFFF"/>
                </a:solidFill>
                <a:latin typeface="Canva Sans"/>
                <a:ea typeface="Canva Sans"/>
                <a:cs typeface="Canva Sans"/>
                <a:sym typeface="Canva Sans"/>
              </a:rPr>
              <a:t>Requirement: enjoyable event worth the ticket price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2" name="Freeform 2"/>
          <p:cNvSpPr/>
          <p:nvPr/>
        </p:nvSpPr>
        <p:spPr>
          <a:xfrm>
            <a:off x="1278228" y="0"/>
            <a:ext cx="15981072" cy="10287000"/>
          </a:xfrm>
          <a:custGeom>
            <a:avLst/>
            <a:gdLst/>
            <a:ahLst/>
            <a:cxnLst/>
            <a:rect l="l" t="t" r="r" b="b"/>
            <a:pathLst>
              <a:path w="15981072" h="10287000">
                <a:moveTo>
                  <a:pt x="0" y="0"/>
                </a:moveTo>
                <a:lnTo>
                  <a:pt x="15981072" y="0"/>
                </a:lnTo>
                <a:lnTo>
                  <a:pt x="15981072"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325649" y="330940"/>
            <a:ext cx="6868071" cy="697760"/>
          </a:xfrm>
          <a:prstGeom prst="rect">
            <a:avLst/>
          </a:prstGeom>
        </p:spPr>
        <p:txBody>
          <a:bodyPr lIns="0" tIns="0" rIns="0" bIns="0" rtlCol="0" anchor="t">
            <a:spAutoFit/>
          </a:bodyPr>
          <a:lstStyle/>
          <a:p>
            <a:pPr algn="ctr">
              <a:lnSpc>
                <a:spcPts val="5744"/>
              </a:lnSpc>
            </a:pPr>
            <a:r>
              <a:rPr lang="en-US" sz="4102">
                <a:solidFill>
                  <a:srgbClr val="FFFFFF"/>
                </a:solidFill>
                <a:latin typeface="Canva Sans Bold"/>
                <a:ea typeface="Canva Sans Bold"/>
                <a:cs typeface="Canva Sans Bold"/>
                <a:sym typeface="Canva Sans Bold"/>
              </a:rPr>
              <a:t>Work Breakdown Structure</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7619B"/>
        </a:solidFill>
        <a:effectLst/>
      </p:bgPr>
    </p:bg>
    <p:spTree>
      <p:nvGrpSpPr>
        <p:cNvPr id="1" name=""/>
        <p:cNvGrpSpPr/>
        <p:nvPr/>
      </p:nvGrpSpPr>
      <p:grpSpPr>
        <a:xfrm>
          <a:off x="0" y="0"/>
          <a:ext cx="0" cy="0"/>
          <a:chOff x="0" y="0"/>
          <a:chExt cx="0" cy="0"/>
        </a:xfrm>
      </p:grpSpPr>
      <p:sp>
        <p:nvSpPr>
          <p:cNvPr id="2" name="TextBox 2"/>
          <p:cNvSpPr txBox="1"/>
          <p:nvPr/>
        </p:nvSpPr>
        <p:spPr>
          <a:xfrm>
            <a:off x="1118528" y="120029"/>
            <a:ext cx="16050943" cy="908671"/>
          </a:xfrm>
          <a:prstGeom prst="rect">
            <a:avLst/>
          </a:prstGeom>
        </p:spPr>
        <p:txBody>
          <a:bodyPr lIns="0" tIns="0" rIns="0" bIns="0" rtlCol="0" anchor="t">
            <a:spAutoFit/>
          </a:bodyPr>
          <a:lstStyle/>
          <a:p>
            <a:pPr algn="ctr">
              <a:lnSpc>
                <a:spcPts val="7429"/>
              </a:lnSpc>
            </a:pPr>
            <a:r>
              <a:rPr lang="en-US" sz="5306">
                <a:solidFill>
                  <a:srgbClr val="FFFFFF"/>
                </a:solidFill>
                <a:latin typeface="Canva Sans Bold"/>
                <a:ea typeface="Canva Sans Bold"/>
                <a:cs typeface="Canva Sans Bold"/>
                <a:sym typeface="Canva Sans Bold"/>
              </a:rPr>
              <a:t>WORK BREAKDOWN STRUCTURE DICTIONARY</a:t>
            </a:r>
          </a:p>
        </p:txBody>
      </p:sp>
      <p:graphicFrame>
        <p:nvGraphicFramePr>
          <p:cNvPr id="3" name="Table 3"/>
          <p:cNvGraphicFramePr>
            <a:graphicFrameLocks noGrp="1"/>
          </p:cNvGraphicFramePr>
          <p:nvPr>
            <p:extLst>
              <p:ext uri="{D42A27DB-BD31-4B8C-83A1-F6EECF244321}">
                <p14:modId xmlns:p14="http://schemas.microsoft.com/office/powerpoint/2010/main" val="3748224428"/>
              </p:ext>
            </p:extLst>
          </p:nvPr>
        </p:nvGraphicFramePr>
        <p:xfrm>
          <a:off x="591090" y="1163411"/>
          <a:ext cx="17105819" cy="8948697"/>
        </p:xfrm>
        <a:graphic>
          <a:graphicData uri="http://schemas.openxmlformats.org/drawingml/2006/table">
            <a:tbl>
              <a:tblPr/>
              <a:tblGrid>
                <a:gridCol w="1592854">
                  <a:extLst>
                    <a:ext uri="{9D8B030D-6E8A-4147-A177-3AD203B41FA5}">
                      <a16:colId xmlns:a16="http://schemas.microsoft.com/office/drawing/2014/main" val="20000"/>
                    </a:ext>
                  </a:extLst>
                </a:gridCol>
                <a:gridCol w="3074011">
                  <a:extLst>
                    <a:ext uri="{9D8B030D-6E8A-4147-A177-3AD203B41FA5}">
                      <a16:colId xmlns:a16="http://schemas.microsoft.com/office/drawing/2014/main" val="20001"/>
                    </a:ext>
                  </a:extLst>
                </a:gridCol>
                <a:gridCol w="12438954">
                  <a:extLst>
                    <a:ext uri="{9D8B030D-6E8A-4147-A177-3AD203B41FA5}">
                      <a16:colId xmlns:a16="http://schemas.microsoft.com/office/drawing/2014/main" val="20002"/>
                    </a:ext>
                  </a:extLst>
                </a:gridCol>
              </a:tblGrid>
              <a:tr h="820898">
                <a:tc>
                  <a:txBody>
                    <a:bodyPr/>
                    <a:lstStyle/>
                    <a:p>
                      <a:pPr algn="l">
                        <a:lnSpc>
                          <a:spcPts val="3499"/>
                        </a:lnSpc>
                        <a:defRPr/>
                      </a:pPr>
                      <a:r>
                        <a:rPr lang="en-US" sz="2450">
                          <a:solidFill>
                            <a:srgbClr val="FFFFFF"/>
                          </a:solidFill>
                          <a:latin typeface="Canva Sans"/>
                          <a:ea typeface="Canva Sans"/>
                          <a:cs typeface="Canva Sans"/>
                          <a:sym typeface="Canva Sans"/>
                        </a:rPr>
                        <a:t>Task ID</a:t>
                      </a:r>
                      <a:endParaRPr lang="en-US" sz="24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499"/>
                        </a:lnSpc>
                        <a:defRPr/>
                      </a:pPr>
                      <a:r>
                        <a:rPr lang="en-US" sz="2450">
                          <a:solidFill>
                            <a:srgbClr val="FFFFFF"/>
                          </a:solidFill>
                          <a:latin typeface="Canva Sans"/>
                          <a:ea typeface="Canva Sans"/>
                          <a:cs typeface="Canva Sans"/>
                          <a:sym typeface="Canva Sans"/>
                        </a:rPr>
                        <a:t>Task Title:</a:t>
                      </a:r>
                      <a:endParaRPr lang="en-US" sz="24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499"/>
                        </a:lnSpc>
                        <a:defRPr/>
                      </a:pPr>
                      <a:r>
                        <a:rPr lang="en-US" sz="2450">
                          <a:solidFill>
                            <a:srgbClr val="FFFFFF"/>
                          </a:solidFill>
                          <a:latin typeface="Canva Sans"/>
                          <a:ea typeface="Canva Sans"/>
                          <a:cs typeface="Canva Sans"/>
                          <a:sym typeface="Canva Sans"/>
                        </a:rPr>
                        <a:t>Description </a:t>
                      </a:r>
                      <a:endParaRPr lang="en-US" sz="245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050240">
                <a:tc>
                  <a:txBody>
                    <a:bodyPr/>
                    <a:lstStyle/>
                    <a:p>
                      <a:pPr algn="l">
                        <a:lnSpc>
                          <a:spcPts val="2940"/>
                        </a:lnSpc>
                        <a:defRPr/>
                      </a:pPr>
                      <a:r>
                        <a:rPr lang="en-US" sz="2100">
                          <a:solidFill>
                            <a:srgbClr val="FFFFFF"/>
                          </a:solidFill>
                          <a:latin typeface="Canva Sans"/>
                          <a:ea typeface="Canva Sans"/>
                          <a:cs typeface="Canva Sans"/>
                          <a:sym typeface="Canva Sans"/>
                        </a:rPr>
                        <a:t>1.1:</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defRPr/>
                      </a:pPr>
                      <a:r>
                        <a:rPr lang="en-US" sz="2100">
                          <a:solidFill>
                            <a:srgbClr val="FFFFFF"/>
                          </a:solidFill>
                          <a:latin typeface="Canva Sans"/>
                          <a:ea typeface="Canva Sans"/>
                          <a:cs typeface="Canva Sans"/>
                          <a:sym typeface="Canva Sans"/>
                        </a:rPr>
                        <a:t>Contact Volunteers</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pPr>
                      <a:r>
                        <a:rPr lang="en-US" sz="2100">
                          <a:solidFill>
                            <a:srgbClr val="FFFFFF"/>
                          </a:solidFill>
                          <a:latin typeface="Canva Sans"/>
                          <a:ea typeface="Canva Sans"/>
                          <a:cs typeface="Canva Sans"/>
                        </a:rPr>
                        <a:t>Reach</a:t>
                      </a:r>
                      <a:r>
                        <a:rPr lang="en-US" sz="2100">
                          <a:solidFill>
                            <a:srgbClr val="FFFFFF"/>
                          </a:solidFill>
                          <a:latin typeface="Canva Sans"/>
                          <a:ea typeface="Canva Sans"/>
                          <a:cs typeface="Canva Sans"/>
                          <a:sym typeface="Canva Sans"/>
                        </a:rPr>
                        <a:t> out to Student Government Assocation, UCF Alumni and partner with local high schools</a:t>
                      </a:r>
                      <a:r>
                        <a:rPr lang="en-US" sz="210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744535">
                <a:tc>
                  <a:txBody>
                    <a:bodyPr/>
                    <a:lstStyle/>
                    <a:p>
                      <a:pPr algn="l">
                        <a:lnSpc>
                          <a:spcPts val="2940"/>
                        </a:lnSpc>
                        <a:defRPr/>
                      </a:pPr>
                      <a:r>
                        <a:rPr lang="en-US" sz="2100">
                          <a:solidFill>
                            <a:srgbClr val="FFFFFF"/>
                          </a:solidFill>
                          <a:latin typeface="Canva Sans"/>
                          <a:ea typeface="Canva Sans"/>
                          <a:cs typeface="Canva Sans"/>
                          <a:sym typeface="Canva Sans"/>
                        </a:rPr>
                        <a:t>1.2:</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defRPr/>
                      </a:pPr>
                      <a:r>
                        <a:rPr lang="en-US" sz="2100">
                          <a:solidFill>
                            <a:srgbClr val="FFFFFF"/>
                          </a:solidFill>
                          <a:latin typeface="Canva Sans"/>
                          <a:ea typeface="Canva Sans"/>
                          <a:cs typeface="Canva Sans"/>
                          <a:sym typeface="Canva Sans"/>
                        </a:rPr>
                        <a:t>Hire Entertainers</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pPr>
                      <a:r>
                        <a:rPr lang="en-US" sz="2100">
                          <a:solidFill>
                            <a:srgbClr val="FFFFFF"/>
                          </a:solidFill>
                          <a:latin typeface="Canva Sans"/>
                          <a:ea typeface="Canva Sans"/>
                          <a:cs typeface="Canva Sans"/>
                        </a:rPr>
                        <a:t> Contact</a:t>
                      </a:r>
                      <a:r>
                        <a:rPr lang="en-US" sz="2100">
                          <a:solidFill>
                            <a:srgbClr val="FFFFFF"/>
                          </a:solidFill>
                          <a:latin typeface="Canva Sans"/>
                          <a:ea typeface="Canva Sans"/>
                          <a:cs typeface="Canva Sans"/>
                          <a:sym typeface="Canva Sans"/>
                        </a:rPr>
                        <a:t> UCF student bands and UCF band director.</a:t>
                      </a:r>
                      <a:r>
                        <a:rPr lang="en-US" sz="210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116802">
                <a:tc>
                  <a:txBody>
                    <a:bodyPr/>
                    <a:lstStyle/>
                    <a:p>
                      <a:pPr algn="l">
                        <a:lnSpc>
                          <a:spcPts val="2940"/>
                        </a:lnSpc>
                        <a:defRPr/>
                      </a:pPr>
                      <a:r>
                        <a:rPr lang="en-US" sz="2100">
                          <a:solidFill>
                            <a:srgbClr val="FFFFFF"/>
                          </a:solidFill>
                          <a:latin typeface="Canva Sans"/>
                          <a:ea typeface="Canva Sans"/>
                          <a:cs typeface="Canva Sans"/>
                          <a:sym typeface="Canva Sans"/>
                        </a:rPr>
                        <a:t>1.3</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defRPr/>
                      </a:pPr>
                      <a:r>
                        <a:rPr lang="en-US" sz="2100">
                          <a:solidFill>
                            <a:srgbClr val="FFFFFF"/>
                          </a:solidFill>
                          <a:latin typeface="Canva Sans"/>
                          <a:ea typeface="Canva Sans"/>
                          <a:cs typeface="Canva Sans"/>
                          <a:sym typeface="Canva Sans"/>
                        </a:rPr>
                        <a:t>Manage General Operators</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pPr>
                      <a:r>
                        <a:rPr lang="en-US" sz="2100">
                          <a:solidFill>
                            <a:srgbClr val="FFFFFF"/>
                          </a:solidFill>
                          <a:latin typeface="Canva Sans"/>
                          <a:ea typeface="Canva Sans"/>
                          <a:cs typeface="Canva Sans"/>
                        </a:rPr>
                        <a:t>Create</a:t>
                      </a:r>
                      <a:r>
                        <a:rPr lang="en-US" sz="2100">
                          <a:solidFill>
                            <a:srgbClr val="FFFFFF"/>
                          </a:solidFill>
                          <a:latin typeface="Canva Sans"/>
                          <a:ea typeface="Canva Sans"/>
                          <a:cs typeface="Canva Sans"/>
                          <a:sym typeface="Canva Sans"/>
                        </a:rPr>
                        <a:t> a contact list and staff scheduler</a:t>
                      </a:r>
                      <a:r>
                        <a:rPr lang="en-US" sz="210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493548">
                <a:tc>
                  <a:txBody>
                    <a:bodyPr/>
                    <a:lstStyle/>
                    <a:p>
                      <a:pPr algn="l">
                        <a:lnSpc>
                          <a:spcPts val="2940"/>
                        </a:lnSpc>
                        <a:defRPr/>
                      </a:pPr>
                      <a:r>
                        <a:rPr lang="en-US" sz="2100">
                          <a:solidFill>
                            <a:srgbClr val="FFFFFF"/>
                          </a:solidFill>
                          <a:latin typeface="Canva Sans"/>
                          <a:ea typeface="Canva Sans"/>
                          <a:cs typeface="Canva Sans"/>
                          <a:sym typeface="Canva Sans"/>
                        </a:rPr>
                        <a:t>1.4:</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defRPr/>
                      </a:pPr>
                      <a:r>
                        <a:rPr lang="en-US" sz="2100">
                          <a:solidFill>
                            <a:srgbClr val="FFFFFF"/>
                          </a:solidFill>
                          <a:latin typeface="Canva Sans"/>
                          <a:ea typeface="Canva Sans"/>
                          <a:cs typeface="Canva Sans"/>
                          <a:sym typeface="Canva Sans"/>
                        </a:rPr>
                        <a:t>Outsource Event Risk Management</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pPr>
                      <a:r>
                        <a:rPr lang="en-US" sz="2100">
                          <a:solidFill>
                            <a:srgbClr val="FFFFFF"/>
                          </a:solidFill>
                          <a:latin typeface="Canva Sans"/>
                          <a:ea typeface="Canva Sans"/>
                          <a:cs typeface="Canva Sans"/>
                        </a:rPr>
                        <a:t>Partner </a:t>
                      </a:r>
                      <a:r>
                        <a:rPr lang="en-US" sz="2100">
                          <a:solidFill>
                            <a:srgbClr val="FFFFFF"/>
                          </a:solidFill>
                          <a:latin typeface="Canva Sans"/>
                          <a:ea typeface="Canva Sans"/>
                          <a:cs typeface="Canva Sans"/>
                          <a:sym typeface="Canva Sans"/>
                        </a:rPr>
                        <a:t>with UCF Police to work event, create a safety plan</a:t>
                      </a:r>
                      <a:r>
                        <a:rPr lang="en-US" sz="2100">
                          <a:solidFill>
                            <a:srgbClr val="FFFFFF"/>
                          </a:solidFill>
                          <a:latin typeface="Canva Sans"/>
                          <a:ea typeface="Canva Sans"/>
                          <a:cs typeface="Canva Sans"/>
                        </a:rPr>
                        <a:t> </a:t>
                      </a:r>
                      <a:endParaRPr lang="en-US" sz="1100"/>
                    </a:p>
                    <a:p>
                      <a:pPr algn="l">
                        <a:lnSpc>
                          <a:spcPts val="2940"/>
                        </a:lnSpc>
                      </a:pPr>
                      <a:r>
                        <a:rPr lang="en-US" sz="2100">
                          <a:solidFill>
                            <a:srgbClr val="FFFFFF"/>
                          </a:solidFill>
                          <a:latin typeface="Canva Sans"/>
                          <a:ea typeface="Canva Sans"/>
                          <a:cs typeface="Canva Sans"/>
                          <a:sym typeface="Canva Sans"/>
                        </a:rPr>
                        <a:t>Vendor Allocation</a:t>
                      </a:r>
                      <a:r>
                        <a:rPr lang="en-US" sz="2100">
                          <a:solidFill>
                            <a:srgbClr val="FFFFFF"/>
                          </a:solidFill>
                          <a:latin typeface="Canva Sans"/>
                          <a:ea typeface="Canva Sans"/>
                          <a:cs typeface="Canva Sans"/>
                        </a:rPr>
                        <a:t> </a:t>
                      </a:r>
                      <a:endParaRPr lang="en-US" sz="2100">
                        <a:solidFill>
                          <a:srgbClr val="FFFFFF"/>
                        </a:solidFill>
                        <a:latin typeface="Canva Sans"/>
                        <a:ea typeface="Canva Sans"/>
                        <a:cs typeface="Canva Sans"/>
                        <a:sym typeface="Canva Sans"/>
                      </a:endParaRPr>
                    </a:p>
                    <a:p>
                      <a:pPr algn="l">
                        <a:lnSpc>
                          <a:spcPts val="2940"/>
                        </a:lnSpc>
                      </a:pPr>
                      <a:endParaRPr lang="en-US" sz="2100">
                        <a:solidFill>
                          <a:srgbClr val="FFFFFF"/>
                        </a:solidFill>
                        <a:latin typeface="Canva Sans"/>
                        <a:ea typeface="Canva Sans"/>
                        <a:cs typeface="Canva Sans"/>
                        <a:sym typeface="Canva Sans"/>
                      </a:endParaRPr>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1489070">
                <a:tc>
                  <a:txBody>
                    <a:bodyPr/>
                    <a:lstStyle/>
                    <a:p>
                      <a:pPr algn="l">
                        <a:lnSpc>
                          <a:spcPts val="2940"/>
                        </a:lnSpc>
                        <a:defRPr/>
                      </a:pPr>
                      <a:r>
                        <a:rPr lang="en-US" sz="2100">
                          <a:solidFill>
                            <a:srgbClr val="FFFFFF"/>
                          </a:solidFill>
                          <a:latin typeface="Canva Sans"/>
                          <a:ea typeface="Canva Sans"/>
                          <a:cs typeface="Canva Sans"/>
                          <a:sym typeface="Canva Sans"/>
                        </a:rPr>
                        <a:t>2.1:</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defRPr/>
                      </a:pPr>
                      <a:r>
                        <a:rPr lang="en-US" sz="2100">
                          <a:solidFill>
                            <a:srgbClr val="FFFFFF"/>
                          </a:solidFill>
                          <a:latin typeface="Canva Sans"/>
                          <a:ea typeface="Canva Sans"/>
                          <a:cs typeface="Canva Sans"/>
                          <a:sym typeface="Canva Sans"/>
                        </a:rPr>
                        <a:t>Reach out to local vendors and sponsors</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pPr>
                      <a:r>
                        <a:rPr lang="en-US" sz="2100">
                          <a:solidFill>
                            <a:srgbClr val="FFFFFF"/>
                          </a:solidFill>
                          <a:latin typeface="Canva Sans"/>
                          <a:ea typeface="Canva Sans"/>
                          <a:cs typeface="Canva Sans"/>
                        </a:rPr>
                        <a:t>Contact</a:t>
                      </a:r>
                      <a:r>
                        <a:rPr lang="en-US" sz="2100">
                          <a:solidFill>
                            <a:srgbClr val="FFFFFF"/>
                          </a:solidFill>
                          <a:latin typeface="Canva Sans"/>
                          <a:ea typeface="Canva Sans"/>
                          <a:cs typeface="Canva Sans"/>
                          <a:sym typeface="Canva Sans"/>
                        </a:rPr>
                        <a:t> ice cream shops and student owned businesses</a:t>
                      </a:r>
                      <a:r>
                        <a:rPr lang="en-US" sz="210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1116802">
                <a:tc>
                  <a:txBody>
                    <a:bodyPr/>
                    <a:lstStyle/>
                    <a:p>
                      <a:pPr algn="l">
                        <a:lnSpc>
                          <a:spcPts val="2940"/>
                        </a:lnSpc>
                        <a:defRPr/>
                      </a:pPr>
                      <a:r>
                        <a:rPr lang="en-US" sz="2100">
                          <a:solidFill>
                            <a:srgbClr val="FFFFFF"/>
                          </a:solidFill>
                          <a:latin typeface="Canva Sans"/>
                          <a:ea typeface="Canva Sans"/>
                          <a:cs typeface="Canva Sans"/>
                          <a:sym typeface="Canva Sans"/>
                        </a:rPr>
                        <a:t>2.2:</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defRPr/>
                      </a:pPr>
                      <a:r>
                        <a:rPr lang="en-US" sz="2100">
                          <a:solidFill>
                            <a:srgbClr val="FFFFFF"/>
                          </a:solidFill>
                          <a:latin typeface="Canva Sans"/>
                          <a:ea typeface="Canva Sans"/>
                          <a:cs typeface="Canva Sans"/>
                          <a:sym typeface="Canva Sans"/>
                        </a:rPr>
                        <a:t>Negotiate Sponsor Opportunities</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defRPr/>
                      </a:pPr>
                      <a:r>
                        <a:rPr lang="en-US" sz="2100">
                          <a:solidFill>
                            <a:srgbClr val="FFFFFF"/>
                          </a:solidFill>
                          <a:latin typeface="Canva Sans"/>
                          <a:ea typeface="Canva Sans"/>
                          <a:cs typeface="Canva Sans"/>
                        </a:rPr>
                        <a:t>Develop</a:t>
                      </a:r>
                      <a:r>
                        <a:rPr lang="en-US" sz="2100">
                          <a:solidFill>
                            <a:srgbClr val="FFFFFF"/>
                          </a:solidFill>
                          <a:latin typeface="Canva Sans"/>
                          <a:ea typeface="Canva Sans"/>
                          <a:cs typeface="Canva Sans"/>
                          <a:sym typeface="Canva Sans"/>
                        </a:rPr>
                        <a:t> sponsorships with our Suppliers and Vendors by highlighting their brands in our marketing</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1116802">
                <a:tc>
                  <a:txBody>
                    <a:bodyPr/>
                    <a:lstStyle/>
                    <a:p>
                      <a:pPr algn="l">
                        <a:lnSpc>
                          <a:spcPts val="2940"/>
                        </a:lnSpc>
                        <a:defRPr/>
                      </a:pPr>
                      <a:r>
                        <a:rPr lang="en-US" sz="2100">
                          <a:solidFill>
                            <a:srgbClr val="FFFFFF"/>
                          </a:solidFill>
                          <a:latin typeface="Canva Sans"/>
                          <a:ea typeface="Canva Sans"/>
                          <a:cs typeface="Canva Sans"/>
                          <a:sym typeface="Canva Sans"/>
                        </a:rPr>
                        <a:t>2.3:</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defRPr/>
                      </a:pPr>
                      <a:r>
                        <a:rPr lang="en-US" sz="2100">
                          <a:solidFill>
                            <a:srgbClr val="FFFFFF"/>
                          </a:solidFill>
                          <a:latin typeface="Canva Sans"/>
                          <a:ea typeface="Canva Sans"/>
                          <a:cs typeface="Canva Sans"/>
                          <a:sym typeface="Canva Sans"/>
                        </a:rPr>
                        <a:t>Invite Community Members</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940"/>
                        </a:lnSpc>
                      </a:pPr>
                      <a:r>
                        <a:rPr lang="en-US" sz="2100">
                          <a:solidFill>
                            <a:srgbClr val="FFFFFF"/>
                          </a:solidFill>
                          <a:latin typeface="Canva Sans"/>
                          <a:ea typeface="Canva Sans"/>
                          <a:cs typeface="Canva Sans"/>
                        </a:rPr>
                        <a:t>Invite</a:t>
                      </a:r>
                      <a:r>
                        <a:rPr lang="en-US" sz="2100">
                          <a:solidFill>
                            <a:srgbClr val="FFFFFF"/>
                          </a:solidFill>
                          <a:latin typeface="Canva Sans"/>
                          <a:ea typeface="Canva Sans"/>
                          <a:cs typeface="Canva Sans"/>
                          <a:sym typeface="Canva Sans"/>
                        </a:rPr>
                        <a:t> local artisans as vendors</a:t>
                      </a:r>
                      <a:r>
                        <a:rPr lang="en-US" sz="2100">
                          <a:solidFill>
                            <a:srgbClr val="FFFFFF"/>
                          </a:solidFill>
                          <a:latin typeface="Canva Sans"/>
                          <a:ea typeface="Canva Sans"/>
                          <a:cs typeface="Canva Sans"/>
                        </a:rPr>
                        <a:t> </a:t>
                      </a:r>
                      <a:endParaRPr lang="en-US" sz="1100"/>
                    </a:p>
                  </a:txBody>
                  <a:tcPr marL="152400" marR="152400" marT="152400" marB="1524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2995429-1e34-4bf9-8b56-7b49691fe377" xsi:nil="true"/>
    <lcf76f155ced4ddcb4097134ff3c332f xmlns="5516c0ca-c107-4ca3-97a0-0b34464fb93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E4B666A679C14EAD7AA61A5AE3AD67" ma:contentTypeVersion="12" ma:contentTypeDescription="Create a new document." ma:contentTypeScope="" ma:versionID="b2270a0a4ace02742901b33ce9419eaf">
  <xsd:schema xmlns:xsd="http://www.w3.org/2001/XMLSchema" xmlns:xs="http://www.w3.org/2001/XMLSchema" xmlns:p="http://schemas.microsoft.com/office/2006/metadata/properties" xmlns:ns2="5516c0ca-c107-4ca3-97a0-0b34464fb93b" xmlns:ns3="82995429-1e34-4bf9-8b56-7b49691fe377" targetNamespace="http://schemas.microsoft.com/office/2006/metadata/properties" ma:root="true" ma:fieldsID="c0267f827b10a4ee24ffaacb8c4b5450" ns2:_="" ns3:_="">
    <xsd:import namespace="5516c0ca-c107-4ca3-97a0-0b34464fb93b"/>
    <xsd:import namespace="82995429-1e34-4bf9-8b56-7b49691fe3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6c0ca-c107-4ca3-97a0-0b34464fb9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d757968-b5e0-43bf-af52-13bc706514c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95429-1e34-4bf9-8b56-7b49691fe37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892543-0702-4728-bc6b-cd1585cb1bb1}" ma:internalName="TaxCatchAll" ma:showField="CatchAllData" ma:web="82995429-1e34-4bf9-8b56-7b49691fe3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8888EC-7D35-45B7-9843-77585A765CB7}">
  <ds:schemaRefs>
    <ds:schemaRef ds:uri="5516c0ca-c107-4ca3-97a0-0b34464fb9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2995429-1e34-4bf9-8b56-7b49691fe377"/>
  </ds:schemaRefs>
</ds:datastoreItem>
</file>

<file path=customXml/itemProps2.xml><?xml version="1.0" encoding="utf-8"?>
<ds:datastoreItem xmlns:ds="http://schemas.openxmlformats.org/officeDocument/2006/customXml" ds:itemID="{A4BCEB9E-89DF-46EF-B634-D0C93B263D0D}">
  <ds:schemaRefs>
    <ds:schemaRef ds:uri="http://schemas.microsoft.com/sharepoint/v3/contenttype/forms"/>
  </ds:schemaRefs>
</ds:datastoreItem>
</file>

<file path=customXml/itemProps3.xml><?xml version="1.0" encoding="utf-8"?>
<ds:datastoreItem xmlns:ds="http://schemas.openxmlformats.org/officeDocument/2006/customXml" ds:itemID="{D9A59CBB-3AB4-4E7A-84A9-A88A435C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6c0ca-c107-4ca3-97a0-0b34464fb93b"/>
    <ds:schemaRef ds:uri="82995429-1e34-4bf9-8b56-7b49691fe3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17</Slides>
  <Notes>13</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Knights on Ice</dc:title>
  <cp:revision>2</cp:revision>
  <dcterms:created xsi:type="dcterms:W3CDTF">2006-08-16T00:00:00Z</dcterms:created>
  <dcterms:modified xsi:type="dcterms:W3CDTF">2024-08-03T21:02:10Z</dcterms:modified>
  <dc:identifier>DAGJ0fAEKMs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0x0101001EE4B666A679C14EAD7AA61A5AE3AD67</vt:lpwstr>
  </property>
</Properties>
</file>