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0"/>
  </p:notesMasterIdLst>
  <p:sldIdLst>
    <p:sldId id="256" r:id="rId5"/>
    <p:sldId id="257" r:id="rId6"/>
    <p:sldId id="258" r:id="rId7"/>
    <p:sldId id="259" r:id="rId8"/>
    <p:sldId id="260" r:id="rId9"/>
    <p:sldId id="261" r:id="rId10"/>
    <p:sldId id="262" r:id="rId11"/>
    <p:sldId id="269" r:id="rId12"/>
    <p:sldId id="263" r:id="rId13"/>
    <p:sldId id="270" r:id="rId14"/>
    <p:sldId id="264" r:id="rId15"/>
    <p:sldId id="265" r:id="rId16"/>
    <p:sldId id="266" r:id="rId17"/>
    <p:sldId id="267" r:id="rId18"/>
    <p:sldId id="268" r:id="rId19"/>
  </p:sldIdLst>
  <p:sldSz cx="18288000" cy="10287000"/>
  <p:notesSz cx="6858000" cy="9144000"/>
  <p:embeddedFontLst>
    <p:embeddedFont>
      <p:font typeface="Aptos Narrow" panose="020B0004020202020204" pitchFamily="34" charset="0"/>
      <p:regular r:id="rId21"/>
      <p:bold r:id="rId22"/>
      <p:italic r:id="rId23"/>
      <p:boldItalic r:id="rId24"/>
    </p:embeddedFont>
    <p:embeddedFont>
      <p:font typeface="Calibri" panose="020F0502020204030204" pitchFamily="34" charset="0"/>
      <p:regular r:id="rId25"/>
      <p:bold r:id="rId26"/>
      <p:italic r:id="rId27"/>
      <p:boldItalic r:id="rId28"/>
    </p:embeddedFont>
    <p:embeddedFont>
      <p:font typeface="Canva Sans" panose="020B0503030501040103" pitchFamily="34" charset="0"/>
      <p:regular r:id="rId29"/>
    </p:embeddedFont>
    <p:embeddedFont>
      <p:font typeface="Canva Sans Bold" panose="020B0803030501040103" pitchFamily="34" charset="0"/>
      <p:regular r:id="rId30"/>
      <p:bold r:id="rId31"/>
    </p:embeddedFont>
    <p:embeddedFont>
      <p:font typeface="Canva Sans Bold Italics" panose="020B0803030501040103" pitchFamily="34"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43F40F-8733-B5F4-DE64-66FC24B67CDB}" v="134" dt="2024-08-01T15:38:40.435"/>
    <p1510:client id="{CD13ABC5-CE7B-F246-B30A-468F9B9455A2}" v="2" dt="2024-08-01T17:25:56.3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1"/>
    <p:restoredTop sz="94726"/>
  </p:normalViewPr>
  <p:slideViewPr>
    <p:cSldViewPr snapToGrid="0">
      <p:cViewPr varScale="1">
        <p:scale>
          <a:sx n="82" d="100"/>
          <a:sy n="82" d="100"/>
        </p:scale>
        <p:origin x="224"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9" Type="http://schemas.openxmlformats.org/officeDocument/2006/relationships/tableStyles" Target="tableStyles.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yra Wong-Sang" userId="S::ty319372@ucf.edu::175a671e-1a47-431e-95d8-c63520016266" providerId="AD" clId="Web-{EE0AC91B-7222-AC4A-69B0-97D17B142BE3}"/>
    <pc:docChg chg="modSld">
      <pc:chgData name="Tyra Wong-Sang" userId="S::ty319372@ucf.edu::175a671e-1a47-431e-95d8-c63520016266" providerId="AD" clId="Web-{EE0AC91B-7222-AC4A-69B0-97D17B142BE3}" dt="2024-07-24T01:45:02.151" v="202"/>
      <pc:docMkLst>
        <pc:docMk/>
      </pc:docMkLst>
      <pc:sldChg chg="modSp">
        <pc:chgData name="Tyra Wong-Sang" userId="S::ty319372@ucf.edu::175a671e-1a47-431e-95d8-c63520016266" providerId="AD" clId="Web-{EE0AC91B-7222-AC4A-69B0-97D17B142BE3}" dt="2024-07-24T01:45:02.151" v="202"/>
        <pc:sldMkLst>
          <pc:docMk/>
          <pc:sldMk cId="0" sldId="268"/>
        </pc:sldMkLst>
        <pc:graphicFrameChg chg="mod modGraphic">
          <ac:chgData name="Tyra Wong-Sang" userId="S::ty319372@ucf.edu::175a671e-1a47-431e-95d8-c63520016266" providerId="AD" clId="Web-{EE0AC91B-7222-AC4A-69B0-97D17B142BE3}" dt="2024-07-24T01:45:02.151" v="202"/>
          <ac:graphicFrameMkLst>
            <pc:docMk/>
            <pc:sldMk cId="0" sldId="268"/>
            <ac:graphicFrameMk id="2" creationId="{00000000-0000-0000-0000-000000000000}"/>
          </ac:graphicFrameMkLst>
        </pc:graphicFrameChg>
      </pc:sldChg>
    </pc:docChg>
  </pc:docChgLst>
  <pc:docChgLst>
    <pc:chgData name="Aman Jasani" userId="S::am764156@ucf.edu::0fe41e67-f18b-4081-88f8-3e209779db9d" providerId="AD" clId="Web-{64D2141F-AA46-6607-468E-B5E71D10E593}"/>
    <pc:docChg chg="modSld">
      <pc:chgData name="Aman Jasani" userId="S::am764156@ucf.edu::0fe41e67-f18b-4081-88f8-3e209779db9d" providerId="AD" clId="Web-{64D2141F-AA46-6607-468E-B5E71D10E593}" dt="2024-07-23T18:52:58.048" v="6"/>
      <pc:docMkLst>
        <pc:docMk/>
      </pc:docMkLst>
      <pc:sldChg chg="modSp">
        <pc:chgData name="Aman Jasani" userId="S::am764156@ucf.edu::0fe41e67-f18b-4081-88f8-3e209779db9d" providerId="AD" clId="Web-{64D2141F-AA46-6607-468E-B5E71D10E593}" dt="2024-07-23T18:52:58.048" v="6"/>
        <pc:sldMkLst>
          <pc:docMk/>
          <pc:sldMk cId="0" sldId="268"/>
        </pc:sldMkLst>
        <pc:graphicFrameChg chg="mod modGraphic">
          <ac:chgData name="Aman Jasani" userId="S::am764156@ucf.edu::0fe41e67-f18b-4081-88f8-3e209779db9d" providerId="AD" clId="Web-{64D2141F-AA46-6607-468E-B5E71D10E593}" dt="2024-07-23T18:52:58.048" v="6"/>
          <ac:graphicFrameMkLst>
            <pc:docMk/>
            <pc:sldMk cId="0" sldId="268"/>
            <ac:graphicFrameMk id="2" creationId="{00000000-0000-0000-0000-000000000000}"/>
          </ac:graphicFrameMkLst>
        </pc:graphicFrameChg>
      </pc:sldChg>
    </pc:docChg>
  </pc:docChgLst>
  <pc:docChgLst>
    <pc:chgData name="Ythamarie Rosario" userId="S::yt627857@ucf.edu::1fd28e18-3116-44fa-a70e-e3a79f30d114" providerId="AD" clId="Web-{7986E03D-FA32-6800-DDBB-0A304BECE9E4}"/>
    <pc:docChg chg="delSld modSld">
      <pc:chgData name="Ythamarie Rosario" userId="S::yt627857@ucf.edu::1fd28e18-3116-44fa-a70e-e3a79f30d114" providerId="AD" clId="Web-{7986E03D-FA32-6800-DDBB-0A304BECE9E4}" dt="2024-07-24T22:42:02.732" v="1" actId="14100"/>
      <pc:docMkLst>
        <pc:docMk/>
      </pc:docMkLst>
      <pc:sldChg chg="modSp">
        <pc:chgData name="Ythamarie Rosario" userId="S::yt627857@ucf.edu::1fd28e18-3116-44fa-a70e-e3a79f30d114" providerId="AD" clId="Web-{7986E03D-FA32-6800-DDBB-0A304BECE9E4}" dt="2024-07-24T22:42:02.732" v="1" actId="14100"/>
        <pc:sldMkLst>
          <pc:docMk/>
          <pc:sldMk cId="0" sldId="257"/>
        </pc:sldMkLst>
        <pc:spChg chg="mod">
          <ac:chgData name="Ythamarie Rosario" userId="S::yt627857@ucf.edu::1fd28e18-3116-44fa-a70e-e3a79f30d114" providerId="AD" clId="Web-{7986E03D-FA32-6800-DDBB-0A304BECE9E4}" dt="2024-07-24T22:42:02.732" v="1" actId="14100"/>
          <ac:spMkLst>
            <pc:docMk/>
            <pc:sldMk cId="0" sldId="257"/>
            <ac:spMk id="2" creationId="{00000000-0000-0000-0000-000000000000}"/>
          </ac:spMkLst>
        </pc:spChg>
      </pc:sldChg>
      <pc:sldChg chg="del">
        <pc:chgData name="Ythamarie Rosario" userId="S::yt627857@ucf.edu::1fd28e18-3116-44fa-a70e-e3a79f30d114" providerId="AD" clId="Web-{7986E03D-FA32-6800-DDBB-0A304BECE9E4}" dt="2024-07-24T22:24:51.616" v="0"/>
        <pc:sldMkLst>
          <pc:docMk/>
          <pc:sldMk cId="0" sldId="265"/>
        </pc:sldMkLst>
      </pc:sldChg>
    </pc:docChg>
  </pc:docChgLst>
  <pc:docChgLst>
    <pc:chgData name="Tyra Wong-Sang" userId="S::ty319372@ucf.edu::175a671e-1a47-431e-95d8-c63520016266" providerId="AD" clId="Web-{539130F2-20E4-0C88-F15C-A393766BD068}"/>
    <pc:docChg chg="modSld">
      <pc:chgData name="Tyra Wong-Sang" userId="S::ty319372@ucf.edu::175a671e-1a47-431e-95d8-c63520016266" providerId="AD" clId="Web-{539130F2-20E4-0C88-F15C-A393766BD068}" dt="2024-07-25T16:24:53.219" v="1"/>
      <pc:docMkLst>
        <pc:docMk/>
      </pc:docMkLst>
      <pc:sldChg chg="modNotes">
        <pc:chgData name="Tyra Wong-Sang" userId="S::ty319372@ucf.edu::175a671e-1a47-431e-95d8-c63520016266" providerId="AD" clId="Web-{539130F2-20E4-0C88-F15C-A393766BD068}" dt="2024-07-25T16:24:53.219" v="1"/>
        <pc:sldMkLst>
          <pc:docMk/>
          <pc:sldMk cId="0" sldId="256"/>
        </pc:sldMkLst>
      </pc:sldChg>
    </pc:docChg>
  </pc:docChgLst>
  <pc:docChgLst>
    <pc:chgData name="Joel Mejia" userId="S::jo636393@ucf.edu::da1b29e0-c2f4-4500-95d7-d26abb762fb6" providerId="AD" clId="Web-{9C33C20C-7E74-3FDC-EB9E-B9D39678C13D}"/>
    <pc:docChg chg="modSld">
      <pc:chgData name="Joel Mejia" userId="S::jo636393@ucf.edu::da1b29e0-c2f4-4500-95d7-d26abb762fb6" providerId="AD" clId="Web-{9C33C20C-7E74-3FDC-EB9E-B9D39678C13D}" dt="2024-07-25T17:13:00.661" v="88"/>
      <pc:docMkLst>
        <pc:docMk/>
      </pc:docMkLst>
      <pc:sldChg chg="modNotes">
        <pc:chgData name="Joel Mejia" userId="S::jo636393@ucf.edu::da1b29e0-c2f4-4500-95d7-d26abb762fb6" providerId="AD" clId="Web-{9C33C20C-7E74-3FDC-EB9E-B9D39678C13D}" dt="2024-07-25T17:13:00.661" v="88"/>
        <pc:sldMkLst>
          <pc:docMk/>
          <pc:sldMk cId="0" sldId="263"/>
        </pc:sldMkLst>
      </pc:sldChg>
    </pc:docChg>
  </pc:docChgLst>
  <pc:docChgLst>
    <pc:chgData name="Ythamarie Rosario" userId="S::yt627857@ucf.edu::1fd28e18-3116-44fa-a70e-e3a79f30d114" providerId="AD" clId="Web-{506E9588-6DA4-A506-37DA-2BC71BEDC6C2}"/>
    <pc:docChg chg="modSld">
      <pc:chgData name="Ythamarie Rosario" userId="S::yt627857@ucf.edu::1fd28e18-3116-44fa-a70e-e3a79f30d114" providerId="AD" clId="Web-{506E9588-6DA4-A506-37DA-2BC71BEDC6C2}" dt="2024-07-23T18:32:57.877" v="1" actId="1076"/>
      <pc:docMkLst>
        <pc:docMk/>
      </pc:docMkLst>
      <pc:sldChg chg="modSp">
        <pc:chgData name="Ythamarie Rosario" userId="S::yt627857@ucf.edu::1fd28e18-3116-44fa-a70e-e3a79f30d114" providerId="AD" clId="Web-{506E9588-6DA4-A506-37DA-2BC71BEDC6C2}" dt="2024-07-23T18:32:57.877" v="1" actId="1076"/>
        <pc:sldMkLst>
          <pc:docMk/>
          <pc:sldMk cId="0" sldId="265"/>
        </pc:sldMkLst>
        <pc:spChg chg="mod">
          <ac:chgData name="Ythamarie Rosario" userId="S::yt627857@ucf.edu::1fd28e18-3116-44fa-a70e-e3a79f30d114" providerId="AD" clId="Web-{506E9588-6DA4-A506-37DA-2BC71BEDC6C2}" dt="2024-07-23T18:32:57.877" v="1" actId="1076"/>
          <ac:spMkLst>
            <pc:docMk/>
            <pc:sldMk cId="0" sldId="265"/>
            <ac:spMk id="4" creationId="{00000000-0000-0000-0000-000000000000}"/>
          </ac:spMkLst>
        </pc:spChg>
      </pc:sldChg>
    </pc:docChg>
  </pc:docChgLst>
  <pc:docChgLst>
    <pc:chgData name="Joel Mejia" userId="S::jo636393@ucf.edu::da1b29e0-c2f4-4500-95d7-d26abb762fb6" providerId="AD" clId="Web-{0667741F-00CA-ADDC-852B-7F41170E0974}"/>
    <pc:docChg chg="modSld">
      <pc:chgData name="Joel Mejia" userId="S::jo636393@ucf.edu::da1b29e0-c2f4-4500-95d7-d26abb762fb6" providerId="AD" clId="Web-{0667741F-00CA-ADDC-852B-7F41170E0974}" dt="2024-07-23T18:49:36.046" v="5"/>
      <pc:docMkLst>
        <pc:docMk/>
      </pc:docMkLst>
      <pc:sldChg chg="modSp">
        <pc:chgData name="Joel Mejia" userId="S::jo636393@ucf.edu::da1b29e0-c2f4-4500-95d7-d26abb762fb6" providerId="AD" clId="Web-{0667741F-00CA-ADDC-852B-7F41170E0974}" dt="2024-07-23T18:49:36.046" v="5"/>
        <pc:sldMkLst>
          <pc:docMk/>
          <pc:sldMk cId="0" sldId="263"/>
        </pc:sldMkLst>
        <pc:graphicFrameChg chg="mod modGraphic">
          <ac:chgData name="Joel Mejia" userId="S::jo636393@ucf.edu::da1b29e0-c2f4-4500-95d7-d26abb762fb6" providerId="AD" clId="Web-{0667741F-00CA-ADDC-852B-7F41170E0974}" dt="2024-07-23T18:49:36.046" v="5"/>
          <ac:graphicFrameMkLst>
            <pc:docMk/>
            <pc:sldMk cId="0" sldId="263"/>
            <ac:graphicFrameMk id="3" creationId="{C020481A-33E1-66FE-D70B-09B2A9F674A8}"/>
          </ac:graphicFrameMkLst>
        </pc:graphicFrameChg>
      </pc:sldChg>
    </pc:docChg>
  </pc:docChgLst>
  <pc:docChgLst>
    <pc:chgData name="Mauricio Vidal" userId="S::ma075811@ucf.edu::fc4d1666-44da-408f-a513-595c8b899659" providerId="AD" clId="Web-{E2CE8C3E-36DE-47AF-91B4-44C04F877174}"/>
    <pc:docChg chg="modSld">
      <pc:chgData name="Mauricio Vidal" userId="S::ma075811@ucf.edu::fc4d1666-44da-408f-a513-595c8b899659" providerId="AD" clId="Web-{E2CE8C3E-36DE-47AF-91B4-44C04F877174}" dt="2024-07-23T18:46:36.381" v="7"/>
      <pc:docMkLst>
        <pc:docMk/>
      </pc:docMkLst>
      <pc:sldChg chg="modSp">
        <pc:chgData name="Mauricio Vidal" userId="S::ma075811@ucf.edu::fc4d1666-44da-408f-a513-595c8b899659" providerId="AD" clId="Web-{E2CE8C3E-36DE-47AF-91B4-44C04F877174}" dt="2024-07-23T18:46:36.381" v="7"/>
        <pc:sldMkLst>
          <pc:docMk/>
          <pc:sldMk cId="0" sldId="268"/>
        </pc:sldMkLst>
        <pc:graphicFrameChg chg="mod modGraphic">
          <ac:chgData name="Mauricio Vidal" userId="S::ma075811@ucf.edu::fc4d1666-44da-408f-a513-595c8b899659" providerId="AD" clId="Web-{E2CE8C3E-36DE-47AF-91B4-44C04F877174}" dt="2024-07-23T18:46:36.381" v="7"/>
          <ac:graphicFrameMkLst>
            <pc:docMk/>
            <pc:sldMk cId="0" sldId="268"/>
            <ac:graphicFrameMk id="2" creationId="{00000000-0000-0000-0000-000000000000}"/>
          </ac:graphicFrameMkLst>
        </pc:graphicFrameChg>
      </pc:sldChg>
    </pc:docChg>
  </pc:docChgLst>
  <pc:docChgLst>
    <pc:chgData name="Moira Martinous" userId="62b7829d-b79b-452c-912d-2871a5344ac8" providerId="ADAL" clId="{CD13ABC5-CE7B-F246-B30A-468F9B9455A2}"/>
    <pc:docChg chg="undo custSel addSld modSld">
      <pc:chgData name="Moira Martinous" userId="62b7829d-b79b-452c-912d-2871a5344ac8" providerId="ADAL" clId="{CD13ABC5-CE7B-F246-B30A-468F9B9455A2}" dt="2024-08-01T17:25:59.007" v="518" actId="1076"/>
      <pc:docMkLst>
        <pc:docMk/>
      </pc:docMkLst>
      <pc:sldChg chg="addSp delSp modSp mod">
        <pc:chgData name="Moira Martinous" userId="62b7829d-b79b-452c-912d-2871a5344ac8" providerId="ADAL" clId="{CD13ABC5-CE7B-F246-B30A-468F9B9455A2}" dt="2024-07-23T17:42:10.369" v="37" actId="1076"/>
        <pc:sldMkLst>
          <pc:docMk/>
          <pc:sldMk cId="0" sldId="256"/>
        </pc:sldMkLst>
        <pc:spChg chg="mod">
          <ac:chgData name="Moira Martinous" userId="62b7829d-b79b-452c-912d-2871a5344ac8" providerId="ADAL" clId="{CD13ABC5-CE7B-F246-B30A-468F9B9455A2}" dt="2024-07-23T17:42:10.369" v="37" actId="1076"/>
          <ac:spMkLst>
            <pc:docMk/>
            <pc:sldMk cId="0" sldId="256"/>
            <ac:spMk id="3" creationId="{00000000-0000-0000-0000-000000000000}"/>
          </ac:spMkLst>
        </pc:spChg>
        <pc:spChg chg="del">
          <ac:chgData name="Moira Martinous" userId="62b7829d-b79b-452c-912d-2871a5344ac8" providerId="ADAL" clId="{CD13ABC5-CE7B-F246-B30A-468F9B9455A2}" dt="2024-07-23T17:41:31.141" v="5" actId="478"/>
          <ac:spMkLst>
            <pc:docMk/>
            <pc:sldMk cId="0" sldId="256"/>
            <ac:spMk id="5" creationId="{00000000-0000-0000-0000-000000000000}"/>
          </ac:spMkLst>
        </pc:spChg>
        <pc:spChg chg="mod">
          <ac:chgData name="Moira Martinous" userId="62b7829d-b79b-452c-912d-2871a5344ac8" providerId="ADAL" clId="{CD13ABC5-CE7B-F246-B30A-468F9B9455A2}" dt="2024-07-23T17:40:59.110" v="2" actId="108"/>
          <ac:spMkLst>
            <pc:docMk/>
            <pc:sldMk cId="0" sldId="256"/>
            <ac:spMk id="6" creationId="{00000000-0000-0000-0000-000000000000}"/>
          </ac:spMkLst>
        </pc:spChg>
        <pc:spChg chg="add mod">
          <ac:chgData name="Moira Martinous" userId="62b7829d-b79b-452c-912d-2871a5344ac8" providerId="ADAL" clId="{CD13ABC5-CE7B-F246-B30A-468F9B9455A2}" dt="2024-07-23T17:42:09.817" v="36" actId="1076"/>
          <ac:spMkLst>
            <pc:docMk/>
            <pc:sldMk cId="0" sldId="256"/>
            <ac:spMk id="7" creationId="{F4E9BE93-337B-4B74-6E75-425AD4196A56}"/>
          </ac:spMkLst>
        </pc:spChg>
      </pc:sldChg>
      <pc:sldChg chg="modSp mod">
        <pc:chgData name="Moira Martinous" userId="62b7829d-b79b-452c-912d-2871a5344ac8" providerId="ADAL" clId="{CD13ABC5-CE7B-F246-B30A-468F9B9455A2}" dt="2024-08-01T17:25:59.007" v="518" actId="1076"/>
        <pc:sldMkLst>
          <pc:docMk/>
          <pc:sldMk cId="0" sldId="257"/>
        </pc:sldMkLst>
        <pc:spChg chg="mod">
          <ac:chgData name="Moira Martinous" userId="62b7829d-b79b-452c-912d-2871a5344ac8" providerId="ADAL" clId="{CD13ABC5-CE7B-F246-B30A-468F9B9455A2}" dt="2024-08-01T17:25:59.007" v="518" actId="1076"/>
          <ac:spMkLst>
            <pc:docMk/>
            <pc:sldMk cId="0" sldId="257"/>
            <ac:spMk id="2" creationId="{00000000-0000-0000-0000-000000000000}"/>
          </ac:spMkLst>
        </pc:spChg>
      </pc:sldChg>
      <pc:sldChg chg="modSp mod">
        <pc:chgData name="Moira Martinous" userId="62b7829d-b79b-452c-912d-2871a5344ac8" providerId="ADAL" clId="{CD13ABC5-CE7B-F246-B30A-468F9B9455A2}" dt="2024-07-23T18:26:27.477" v="94" actId="1076"/>
        <pc:sldMkLst>
          <pc:docMk/>
          <pc:sldMk cId="0" sldId="258"/>
        </pc:sldMkLst>
        <pc:spChg chg="mod">
          <ac:chgData name="Moira Martinous" userId="62b7829d-b79b-452c-912d-2871a5344ac8" providerId="ADAL" clId="{CD13ABC5-CE7B-F246-B30A-468F9B9455A2}" dt="2024-07-23T18:26:21.448" v="92" actId="1076"/>
          <ac:spMkLst>
            <pc:docMk/>
            <pc:sldMk cId="0" sldId="258"/>
            <ac:spMk id="6" creationId="{00000000-0000-0000-0000-000000000000}"/>
          </ac:spMkLst>
        </pc:spChg>
        <pc:spChg chg="mod">
          <ac:chgData name="Moira Martinous" userId="62b7829d-b79b-452c-912d-2871a5344ac8" providerId="ADAL" clId="{CD13ABC5-CE7B-F246-B30A-468F9B9455A2}" dt="2024-07-23T18:26:27.477" v="94" actId="1076"/>
          <ac:spMkLst>
            <pc:docMk/>
            <pc:sldMk cId="0" sldId="258"/>
            <ac:spMk id="9" creationId="{00000000-0000-0000-0000-000000000000}"/>
          </ac:spMkLst>
        </pc:spChg>
      </pc:sldChg>
      <pc:sldChg chg="modSp mod">
        <pc:chgData name="Moira Martinous" userId="62b7829d-b79b-452c-912d-2871a5344ac8" providerId="ADAL" clId="{CD13ABC5-CE7B-F246-B30A-468F9B9455A2}" dt="2024-07-23T18:26:42.742" v="95" actId="2710"/>
        <pc:sldMkLst>
          <pc:docMk/>
          <pc:sldMk cId="0" sldId="259"/>
        </pc:sldMkLst>
        <pc:spChg chg="mod">
          <ac:chgData name="Moira Martinous" userId="62b7829d-b79b-452c-912d-2871a5344ac8" providerId="ADAL" clId="{CD13ABC5-CE7B-F246-B30A-468F9B9455A2}" dt="2024-07-23T18:26:42.742" v="95" actId="2710"/>
          <ac:spMkLst>
            <pc:docMk/>
            <pc:sldMk cId="0" sldId="259"/>
            <ac:spMk id="3" creationId="{00000000-0000-0000-0000-000000000000}"/>
          </ac:spMkLst>
        </pc:spChg>
      </pc:sldChg>
      <pc:sldChg chg="addSp delSp modSp mod">
        <pc:chgData name="Moira Martinous" userId="62b7829d-b79b-452c-912d-2871a5344ac8" providerId="ADAL" clId="{CD13ABC5-CE7B-F246-B30A-468F9B9455A2}" dt="2024-07-23T18:55:20.162" v="485" actId="20577"/>
        <pc:sldMkLst>
          <pc:docMk/>
          <pc:sldMk cId="0" sldId="263"/>
        </pc:sldMkLst>
        <pc:spChg chg="del mod">
          <ac:chgData name="Moira Martinous" userId="62b7829d-b79b-452c-912d-2871a5344ac8" providerId="ADAL" clId="{CD13ABC5-CE7B-F246-B30A-468F9B9455A2}" dt="2024-07-23T18:51:30.971" v="242" actId="478"/>
          <ac:spMkLst>
            <pc:docMk/>
            <pc:sldMk cId="0" sldId="263"/>
            <ac:spMk id="2" creationId="{00000000-0000-0000-0000-000000000000}"/>
          </ac:spMkLst>
        </pc:spChg>
        <pc:spChg chg="add mod">
          <ac:chgData name="Moira Martinous" userId="62b7829d-b79b-452c-912d-2871a5344ac8" providerId="ADAL" clId="{CD13ABC5-CE7B-F246-B30A-468F9B9455A2}" dt="2024-07-23T18:53:55.574" v="446" actId="1076"/>
          <ac:spMkLst>
            <pc:docMk/>
            <pc:sldMk cId="0" sldId="263"/>
            <ac:spMk id="6" creationId="{45CE5A48-DDA6-E99A-B240-BEE96739D083}"/>
          </ac:spMkLst>
        </pc:spChg>
        <pc:graphicFrameChg chg="add del mod modGraphic">
          <ac:chgData name="Moira Martinous" userId="62b7829d-b79b-452c-912d-2871a5344ac8" providerId="ADAL" clId="{CD13ABC5-CE7B-F246-B30A-468F9B9455A2}" dt="2024-07-23T18:50:22.509" v="224" actId="478"/>
          <ac:graphicFrameMkLst>
            <pc:docMk/>
            <pc:sldMk cId="0" sldId="263"/>
            <ac:graphicFrameMk id="3" creationId="{C020481A-33E1-66FE-D70B-09B2A9F674A8}"/>
          </ac:graphicFrameMkLst>
        </pc:graphicFrameChg>
        <pc:graphicFrameChg chg="add del mod">
          <ac:chgData name="Moira Martinous" userId="62b7829d-b79b-452c-912d-2871a5344ac8" providerId="ADAL" clId="{CD13ABC5-CE7B-F246-B30A-468F9B9455A2}" dt="2024-07-23T18:51:06.118" v="226"/>
          <ac:graphicFrameMkLst>
            <pc:docMk/>
            <pc:sldMk cId="0" sldId="263"/>
            <ac:graphicFrameMk id="4" creationId="{65E065D1-497C-AC48-E32E-5B7365C7CB6F}"/>
          </ac:graphicFrameMkLst>
        </pc:graphicFrameChg>
        <pc:graphicFrameChg chg="add mod modGraphic">
          <ac:chgData name="Moira Martinous" userId="62b7829d-b79b-452c-912d-2871a5344ac8" providerId="ADAL" clId="{CD13ABC5-CE7B-F246-B30A-468F9B9455A2}" dt="2024-07-23T18:55:20.162" v="485" actId="20577"/>
          <ac:graphicFrameMkLst>
            <pc:docMk/>
            <pc:sldMk cId="0" sldId="263"/>
            <ac:graphicFrameMk id="5" creationId="{B99C4980-CCF2-32B8-DBE4-C10F4C1EEFD4}"/>
          </ac:graphicFrameMkLst>
        </pc:graphicFrameChg>
      </pc:sldChg>
      <pc:sldChg chg="addSp delSp modSp mod">
        <pc:chgData name="Moira Martinous" userId="62b7829d-b79b-452c-912d-2871a5344ac8" providerId="ADAL" clId="{CD13ABC5-CE7B-F246-B30A-468F9B9455A2}" dt="2024-07-23T18:46:46.379" v="187" actId="1076"/>
        <pc:sldMkLst>
          <pc:docMk/>
          <pc:sldMk cId="0" sldId="264"/>
        </pc:sldMkLst>
        <pc:spChg chg="mod">
          <ac:chgData name="Moira Martinous" userId="62b7829d-b79b-452c-912d-2871a5344ac8" providerId="ADAL" clId="{CD13ABC5-CE7B-F246-B30A-468F9B9455A2}" dt="2024-07-23T18:45:19.052" v="173" actId="1076"/>
          <ac:spMkLst>
            <pc:docMk/>
            <pc:sldMk cId="0" sldId="264"/>
            <ac:spMk id="2" creationId="{00000000-0000-0000-0000-000000000000}"/>
          </ac:spMkLst>
        </pc:spChg>
        <pc:spChg chg="add del mod">
          <ac:chgData name="Moira Martinous" userId="62b7829d-b79b-452c-912d-2871a5344ac8" providerId="ADAL" clId="{CD13ABC5-CE7B-F246-B30A-468F9B9455A2}" dt="2024-07-23T18:46:35.201" v="184"/>
          <ac:spMkLst>
            <pc:docMk/>
            <pc:sldMk cId="0" sldId="264"/>
            <ac:spMk id="10" creationId="{3201667A-5543-6772-F06C-1121F596F6C7}"/>
          </ac:spMkLst>
        </pc:spChg>
        <pc:graphicFrameChg chg="add del mod">
          <ac:chgData name="Moira Martinous" userId="62b7829d-b79b-452c-912d-2871a5344ac8" providerId="ADAL" clId="{CD13ABC5-CE7B-F246-B30A-468F9B9455A2}" dt="2024-07-23T18:22:21.446" v="88" actId="478"/>
          <ac:graphicFrameMkLst>
            <pc:docMk/>
            <pc:sldMk cId="0" sldId="264"/>
            <ac:graphicFrameMk id="3" creationId="{DA8F0EFA-6AB0-B81D-0414-3FF56DE8E5FB}"/>
          </ac:graphicFrameMkLst>
        </pc:graphicFrameChg>
        <pc:graphicFrameChg chg="add del mod">
          <ac:chgData name="Moira Martinous" userId="62b7829d-b79b-452c-912d-2871a5344ac8" providerId="ADAL" clId="{CD13ABC5-CE7B-F246-B30A-468F9B9455A2}" dt="2024-07-23T18:22:24.349" v="89" actId="478"/>
          <ac:graphicFrameMkLst>
            <pc:docMk/>
            <pc:sldMk cId="0" sldId="264"/>
            <ac:graphicFrameMk id="4" creationId="{DAD95BF6-2C23-20E9-7D40-1DBD435F8911}"/>
          </ac:graphicFrameMkLst>
        </pc:graphicFrameChg>
        <pc:graphicFrameChg chg="add mod">
          <ac:chgData name="Moira Martinous" userId="62b7829d-b79b-452c-912d-2871a5344ac8" providerId="ADAL" clId="{CD13ABC5-CE7B-F246-B30A-468F9B9455A2}" dt="2024-07-23T18:46:46.379" v="187" actId="1076"/>
          <ac:graphicFrameMkLst>
            <pc:docMk/>
            <pc:sldMk cId="0" sldId="264"/>
            <ac:graphicFrameMk id="5" creationId="{DA8F0EFA-6AB0-B81D-0414-3FF56DE8E5FB}"/>
          </ac:graphicFrameMkLst>
        </pc:graphicFrameChg>
        <pc:graphicFrameChg chg="add mod">
          <ac:chgData name="Moira Martinous" userId="62b7829d-b79b-452c-912d-2871a5344ac8" providerId="ADAL" clId="{CD13ABC5-CE7B-F246-B30A-468F9B9455A2}" dt="2024-07-23T18:46:09.037" v="180"/>
          <ac:graphicFrameMkLst>
            <pc:docMk/>
            <pc:sldMk cId="0" sldId="264"/>
            <ac:graphicFrameMk id="6" creationId="{DAD95BF6-2C23-20E9-7D40-1DBD435F8911}"/>
          </ac:graphicFrameMkLst>
        </pc:graphicFrameChg>
        <pc:cxnChg chg="add mod">
          <ac:chgData name="Moira Martinous" userId="62b7829d-b79b-452c-912d-2871a5344ac8" providerId="ADAL" clId="{CD13ABC5-CE7B-F246-B30A-468F9B9455A2}" dt="2024-07-23T18:43:46.840" v="138" actId="14100"/>
          <ac:cxnSpMkLst>
            <pc:docMk/>
            <pc:sldMk cId="0" sldId="264"/>
            <ac:cxnSpMk id="8" creationId="{BC7FF066-36C8-66FA-FE7F-20DA8B39F6AE}"/>
          </ac:cxnSpMkLst>
        </pc:cxnChg>
      </pc:sldChg>
      <pc:sldChg chg="addSp modSp add mod modTransition">
        <pc:chgData name="Moira Martinous" userId="62b7829d-b79b-452c-912d-2871a5344ac8" providerId="ADAL" clId="{CD13ABC5-CE7B-F246-B30A-468F9B9455A2}" dt="2024-07-23T18:56:36.549" v="517" actId="14100"/>
        <pc:sldMkLst>
          <pc:docMk/>
          <pc:sldMk cId="1874166872" sldId="270"/>
        </pc:sldMkLst>
        <pc:spChg chg="add mod">
          <ac:chgData name="Moira Martinous" userId="62b7829d-b79b-452c-912d-2871a5344ac8" providerId="ADAL" clId="{CD13ABC5-CE7B-F246-B30A-468F9B9455A2}" dt="2024-07-23T18:56:02.950" v="492" actId="20577"/>
          <ac:spMkLst>
            <pc:docMk/>
            <pc:sldMk cId="1874166872" sldId="270"/>
            <ac:spMk id="2" creationId="{0687F34E-7528-6092-2870-1D63E94CE32B}"/>
          </ac:spMkLst>
        </pc:spChg>
        <pc:graphicFrameChg chg="mod">
          <ac:chgData name="Moira Martinous" userId="62b7829d-b79b-452c-912d-2871a5344ac8" providerId="ADAL" clId="{CD13ABC5-CE7B-F246-B30A-468F9B9455A2}" dt="2024-07-23T18:52:43.809" v="396" actId="1036"/>
          <ac:graphicFrameMkLst>
            <pc:docMk/>
            <pc:sldMk cId="1874166872" sldId="270"/>
            <ac:graphicFrameMk id="5" creationId="{B99C4980-CCF2-32B8-DBE4-C10F4C1EEFD4}"/>
          </ac:graphicFrameMkLst>
        </pc:graphicFrameChg>
        <pc:cxnChg chg="add mod">
          <ac:chgData name="Moira Martinous" userId="62b7829d-b79b-452c-912d-2871a5344ac8" providerId="ADAL" clId="{CD13ABC5-CE7B-F246-B30A-468F9B9455A2}" dt="2024-07-23T18:56:36.549" v="517" actId="14100"/>
          <ac:cxnSpMkLst>
            <pc:docMk/>
            <pc:sldMk cId="1874166872" sldId="270"/>
            <ac:cxnSpMk id="4" creationId="{F21E48D9-A7DD-4589-8DD7-B5F4E05F3FD4}"/>
          </ac:cxnSpMkLst>
        </pc:cxnChg>
      </pc:sldChg>
    </pc:docChg>
  </pc:docChgLst>
  <pc:docChgLst>
    <pc:chgData name="Hunter Capelli" userId="S::hu608681@ucf.edu::7a6fbfab-64da-43d9-9aa3-79a15332cff1" providerId="AD" clId="Web-{CA43F40F-8733-B5F4-DE64-66FC24B67CDB}"/>
    <pc:docChg chg="modSld">
      <pc:chgData name="Hunter Capelli" userId="S::hu608681@ucf.edu::7a6fbfab-64da-43d9-9aa3-79a15332cff1" providerId="AD" clId="Web-{CA43F40F-8733-B5F4-DE64-66FC24B67CDB}" dt="2024-08-01T15:38:31.528" v="21"/>
      <pc:docMkLst>
        <pc:docMk/>
      </pc:docMkLst>
      <pc:sldChg chg="modSp">
        <pc:chgData name="Hunter Capelli" userId="S::hu608681@ucf.edu::7a6fbfab-64da-43d9-9aa3-79a15332cff1" providerId="AD" clId="Web-{CA43F40F-8733-B5F4-DE64-66FC24B67CDB}" dt="2024-08-01T15:38:31.528" v="21"/>
        <pc:sldMkLst>
          <pc:docMk/>
          <pc:sldMk cId="0" sldId="263"/>
        </pc:sldMkLst>
        <pc:graphicFrameChg chg="mod modGraphic">
          <ac:chgData name="Hunter Capelli" userId="S::hu608681@ucf.edu::7a6fbfab-64da-43d9-9aa3-79a15332cff1" providerId="AD" clId="Web-{CA43F40F-8733-B5F4-DE64-66FC24B67CDB}" dt="2024-08-01T15:38:31.528" v="21"/>
          <ac:graphicFrameMkLst>
            <pc:docMk/>
            <pc:sldMk cId="0" sldId="263"/>
            <ac:graphicFrameMk id="5" creationId="{B99C4980-CCF2-32B8-DBE4-C10F4C1EEFD4}"/>
          </ac:graphicFrameMkLst>
        </pc:graphicFrameChg>
      </pc:sldChg>
    </pc:docChg>
  </pc:docChgLst>
  <pc:docChgLst>
    <pc:chgData name="Hunter Capelli" userId="7a6fbfab-64da-43d9-9aa3-79a15332cff1" providerId="ADAL" clId="{D04B4B00-7743-394B-849C-994430B4A148}"/>
    <pc:docChg chg="undo custSel addSld modSld">
      <pc:chgData name="Hunter Capelli" userId="7a6fbfab-64da-43d9-9aa3-79a15332cff1" providerId="ADAL" clId="{D04B4B00-7743-394B-849C-994430B4A148}" dt="2024-07-23T18:45:45.696" v="30" actId="1076"/>
      <pc:docMkLst>
        <pc:docMk/>
      </pc:docMkLst>
      <pc:sldChg chg="addSp modSp mod">
        <pc:chgData name="Hunter Capelli" userId="7a6fbfab-64da-43d9-9aa3-79a15332cff1" providerId="ADAL" clId="{D04B4B00-7743-394B-849C-994430B4A148}" dt="2024-07-23T18:44:53.403" v="19" actId="962"/>
        <pc:sldMkLst>
          <pc:docMk/>
          <pc:sldMk cId="0" sldId="262"/>
        </pc:sldMkLst>
        <pc:spChg chg="mod">
          <ac:chgData name="Hunter Capelli" userId="7a6fbfab-64da-43d9-9aa3-79a15332cff1" providerId="ADAL" clId="{D04B4B00-7743-394B-849C-994430B4A148}" dt="2024-07-23T18:43:28.879" v="5" actId="1076"/>
          <ac:spMkLst>
            <pc:docMk/>
            <pc:sldMk cId="0" sldId="262"/>
            <ac:spMk id="2" creationId="{00000000-0000-0000-0000-000000000000}"/>
          </ac:spMkLst>
        </pc:spChg>
        <pc:spChg chg="add">
          <ac:chgData name="Hunter Capelli" userId="7a6fbfab-64da-43d9-9aa3-79a15332cff1" providerId="ADAL" clId="{D04B4B00-7743-394B-849C-994430B4A148}" dt="2024-07-23T18:44:13.851" v="6" actId="22"/>
          <ac:spMkLst>
            <pc:docMk/>
            <pc:sldMk cId="0" sldId="262"/>
            <ac:spMk id="4" creationId="{E7FF38C3-9D02-1F63-3F1D-C66B572D4D18}"/>
          </ac:spMkLst>
        </pc:spChg>
        <pc:picChg chg="add mod">
          <ac:chgData name="Hunter Capelli" userId="7a6fbfab-64da-43d9-9aa3-79a15332cff1" providerId="ADAL" clId="{D04B4B00-7743-394B-849C-994430B4A148}" dt="2024-07-23T18:44:53.403" v="19" actId="962"/>
          <ac:picMkLst>
            <pc:docMk/>
            <pc:sldMk cId="0" sldId="262"/>
            <ac:picMk id="6" creationId="{D7AC2D0B-F493-8555-A379-12979AFF1DE8}"/>
          </ac:picMkLst>
        </pc:picChg>
      </pc:sldChg>
      <pc:sldChg chg="addSp delSp modSp mod">
        <pc:chgData name="Hunter Capelli" userId="7a6fbfab-64da-43d9-9aa3-79a15332cff1" providerId="ADAL" clId="{D04B4B00-7743-394B-849C-994430B4A148}" dt="2024-07-23T18:44:39.972" v="14" actId="478"/>
        <pc:sldMkLst>
          <pc:docMk/>
          <pc:sldMk cId="0" sldId="263"/>
        </pc:sldMkLst>
        <pc:picChg chg="add del mod">
          <ac:chgData name="Hunter Capelli" userId="7a6fbfab-64da-43d9-9aa3-79a15332cff1" providerId="ADAL" clId="{D04B4B00-7743-394B-849C-994430B4A148}" dt="2024-07-23T18:44:39.972" v="14" actId="478"/>
          <ac:picMkLst>
            <pc:docMk/>
            <pc:sldMk cId="0" sldId="263"/>
            <ac:picMk id="4" creationId="{36C99941-11AD-EEC5-23F2-02FB32FF2D68}"/>
          </ac:picMkLst>
        </pc:picChg>
      </pc:sldChg>
      <pc:sldChg chg="addSp delSp modSp add mod">
        <pc:chgData name="Hunter Capelli" userId="7a6fbfab-64da-43d9-9aa3-79a15332cff1" providerId="ADAL" clId="{D04B4B00-7743-394B-849C-994430B4A148}" dt="2024-07-23T18:45:45.696" v="30" actId="1076"/>
        <pc:sldMkLst>
          <pc:docMk/>
          <pc:sldMk cId="3791282127" sldId="269"/>
        </pc:sldMkLst>
        <pc:spChg chg="mod">
          <ac:chgData name="Hunter Capelli" userId="7a6fbfab-64da-43d9-9aa3-79a15332cff1" providerId="ADAL" clId="{D04B4B00-7743-394B-849C-994430B4A148}" dt="2024-07-23T18:45:40.144" v="28" actId="1076"/>
          <ac:spMkLst>
            <pc:docMk/>
            <pc:sldMk cId="3791282127" sldId="269"/>
            <ac:spMk id="2" creationId="{00000000-0000-0000-0000-000000000000}"/>
          </ac:spMkLst>
        </pc:spChg>
        <pc:picChg chg="add mod">
          <ac:chgData name="Hunter Capelli" userId="7a6fbfab-64da-43d9-9aa3-79a15332cff1" providerId="ADAL" clId="{D04B4B00-7743-394B-849C-994430B4A148}" dt="2024-07-23T18:45:42.188" v="29" actId="1076"/>
          <ac:picMkLst>
            <pc:docMk/>
            <pc:sldMk cId="3791282127" sldId="269"/>
            <ac:picMk id="5" creationId="{E7ED7FD6-7075-C18B-1C2D-EEC3A7E51D9C}"/>
          </ac:picMkLst>
        </pc:picChg>
        <pc:picChg chg="del">
          <ac:chgData name="Hunter Capelli" userId="7a6fbfab-64da-43d9-9aa3-79a15332cff1" providerId="ADAL" clId="{D04B4B00-7743-394B-849C-994430B4A148}" dt="2024-07-23T18:44:48.867" v="16" actId="478"/>
          <ac:picMkLst>
            <pc:docMk/>
            <pc:sldMk cId="3791282127" sldId="269"/>
            <ac:picMk id="6" creationId="{D7AC2D0B-F493-8555-A379-12979AFF1DE8}"/>
          </ac:picMkLst>
        </pc:picChg>
        <pc:picChg chg="add mod modCrop">
          <ac:chgData name="Hunter Capelli" userId="7a6fbfab-64da-43d9-9aa3-79a15332cff1" providerId="ADAL" clId="{D04B4B00-7743-394B-849C-994430B4A148}" dt="2024-07-23T18:45:45.696" v="30" actId="1076"/>
          <ac:picMkLst>
            <pc:docMk/>
            <pc:sldMk cId="3791282127" sldId="269"/>
            <ac:picMk id="7" creationId="{5F9A3B81-A787-53D7-5C85-970BAD99B0DF}"/>
          </ac:picMkLst>
        </pc:picChg>
      </pc:sldChg>
    </pc:docChg>
  </pc:docChgLst>
  <pc:docChgLst>
    <pc:chgData name="Tyra Wong-Sang" userId="S::ty319372@ucf.edu::175a671e-1a47-431e-95d8-c63520016266" providerId="AD" clId="Web-{FD0EA4D3-C431-948F-8301-E8B26F2BB50B}"/>
    <pc:docChg chg="modSld">
      <pc:chgData name="Tyra Wong-Sang" userId="S::ty319372@ucf.edu::175a671e-1a47-431e-95d8-c63520016266" providerId="AD" clId="Web-{FD0EA4D3-C431-948F-8301-E8B26F2BB50B}" dt="2024-07-23T18:56:51.431" v="141"/>
      <pc:docMkLst>
        <pc:docMk/>
      </pc:docMkLst>
      <pc:sldChg chg="modSp">
        <pc:chgData name="Tyra Wong-Sang" userId="S::ty319372@ucf.edu::175a671e-1a47-431e-95d8-c63520016266" providerId="AD" clId="Web-{FD0EA4D3-C431-948F-8301-E8B26F2BB50B}" dt="2024-07-23T18:56:51.431" v="141"/>
        <pc:sldMkLst>
          <pc:docMk/>
          <pc:sldMk cId="0" sldId="268"/>
        </pc:sldMkLst>
        <pc:graphicFrameChg chg="mod modGraphic">
          <ac:chgData name="Tyra Wong-Sang" userId="S::ty319372@ucf.edu::175a671e-1a47-431e-95d8-c63520016266" providerId="AD" clId="Web-{FD0EA4D3-C431-948F-8301-E8B26F2BB50B}" dt="2024-07-23T18:56:51.431" v="141"/>
          <ac:graphicFrameMkLst>
            <pc:docMk/>
            <pc:sldMk cId="0" sldId="268"/>
            <ac:graphicFrameMk id="2" creationId="{00000000-0000-0000-0000-000000000000}"/>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ucf-my.sharepoint.com/personal/ty319372_ucf_edu/Documents/Deep%20Dive%203%20Budge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ucf-my.sharepoint.com/personal/ty319372_ucf_edu/Documents/Deep%20Dive%203%20Budget.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'[Deep Dive 3 Budget.xlsx]Sheet3'!$B$1</c:f>
              <c:strCache>
                <c:ptCount val="1"/>
                <c:pt idx="0">
                  <c:v>$ Budget</c:v>
                </c:pt>
              </c:strCache>
            </c:strRef>
          </c:tx>
          <c:spPr>
            <a:ln w="28575" cap="rnd">
              <a:solidFill>
                <a:schemeClr val="accent1"/>
              </a:solidFill>
              <a:round/>
            </a:ln>
            <a:effectLst/>
          </c:spPr>
          <c:marker>
            <c:symbol val="none"/>
          </c:marker>
          <c:cat>
            <c:strRef>
              <c:f>'[Deep Dive 3 Budget.xlsx]Sheet3'!$A$2:$A$8</c:f>
              <c:strCache>
                <c:ptCount val="7"/>
                <c:pt idx="0">
                  <c:v>July</c:v>
                </c:pt>
                <c:pt idx="1">
                  <c:v>August</c:v>
                </c:pt>
                <c:pt idx="2">
                  <c:v>September</c:v>
                </c:pt>
                <c:pt idx="3">
                  <c:v>October</c:v>
                </c:pt>
                <c:pt idx="4">
                  <c:v>November</c:v>
                </c:pt>
                <c:pt idx="5">
                  <c:v>December</c:v>
                </c:pt>
                <c:pt idx="6">
                  <c:v>January</c:v>
                </c:pt>
              </c:strCache>
            </c:strRef>
          </c:cat>
          <c:val>
            <c:numRef>
              <c:f>'[Deep Dive 3 Budget.xlsx]Sheet3'!$B$2:$B$8</c:f>
              <c:numCache>
                <c:formatCode>_("$"* #,##0.00_);_("$"* \(#,##0.00\);_("$"* "-"??_);_(@_)</c:formatCode>
                <c:ptCount val="7"/>
                <c:pt idx="0">
                  <c:v>229028.33333333328</c:v>
                </c:pt>
                <c:pt idx="1">
                  <c:v>5948.32</c:v>
                </c:pt>
                <c:pt idx="2">
                  <c:v>27263</c:v>
                </c:pt>
                <c:pt idx="3">
                  <c:v>0</c:v>
                </c:pt>
                <c:pt idx="4">
                  <c:v>192747.65333333332</c:v>
                </c:pt>
                <c:pt idx="5">
                  <c:v>0</c:v>
                </c:pt>
                <c:pt idx="6" formatCode="_([$$-409]* #,##0.00_);_([$$-409]* \(#,##0.00\);_([$$-409]* &quot;-&quot;??_);_(@_)">
                  <c:v>6794</c:v>
                </c:pt>
              </c:numCache>
            </c:numRef>
          </c:val>
          <c:smooth val="0"/>
          <c:extLst>
            <c:ext xmlns:c16="http://schemas.microsoft.com/office/drawing/2014/chart" uri="{C3380CC4-5D6E-409C-BE32-E72D297353CC}">
              <c16:uniqueId val="{00000000-DC74-2F49-98F1-4FF3553822AB}"/>
            </c:ext>
          </c:extLst>
        </c:ser>
        <c:dLbls>
          <c:showLegendKey val="0"/>
          <c:showVal val="0"/>
          <c:showCatName val="0"/>
          <c:showSerName val="0"/>
          <c:showPercent val="0"/>
          <c:showBubbleSize val="0"/>
        </c:dLbls>
        <c:smooth val="0"/>
        <c:axId val="828836192"/>
        <c:axId val="1056683344"/>
      </c:lineChart>
      <c:catAx>
        <c:axId val="828836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500" b="1" i="0" u="none" strike="noStrike" kern="1200" baseline="0">
                <a:solidFill>
                  <a:schemeClr val="tx1">
                    <a:lumMod val="65000"/>
                    <a:lumOff val="35000"/>
                  </a:schemeClr>
                </a:solidFill>
                <a:latin typeface="+mn-lt"/>
                <a:ea typeface="+mn-ea"/>
                <a:cs typeface="+mn-cs"/>
              </a:defRPr>
            </a:pPr>
            <a:endParaRPr lang="en-US"/>
          </a:p>
        </c:txPr>
        <c:crossAx val="1056683344"/>
        <c:crosses val="autoZero"/>
        <c:auto val="1"/>
        <c:lblAlgn val="ctr"/>
        <c:lblOffset val="100"/>
        <c:noMultiLvlLbl val="0"/>
      </c:catAx>
      <c:valAx>
        <c:axId val="105668334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8288361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'[Deep Dive 3 Budget.xlsx]Sheet3'!$B$1</c:f>
              <c:strCache>
                <c:ptCount val="1"/>
                <c:pt idx="0">
                  <c:v>$ Budget</c:v>
                </c:pt>
              </c:strCache>
            </c:strRef>
          </c:tx>
          <c:spPr>
            <a:solidFill>
              <a:schemeClr val="accent1"/>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2-8DF2-B340-A040-BD015CEBD35A}"/>
              </c:ext>
            </c:extLst>
          </c:dPt>
          <c:dLbls>
            <c:dLbl>
              <c:idx val="0"/>
              <c:layout>
                <c:manualLayout>
                  <c:x val="0.12612612612612611"/>
                  <c:y val="2.2336769759450172E-2"/>
                </c:manualLayout>
              </c:layout>
              <c:spPr>
                <a:noFill/>
                <a:ln>
                  <a:noFill/>
                </a:ln>
                <a:effectLst/>
              </c:spPr>
              <c:txPr>
                <a:bodyPr rot="0" spcFirstLastPara="1" vertOverflow="ellipsis" vert="horz" wrap="square" lIns="38100" tIns="19050" rIns="38100" bIns="19050" anchor="t"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DF2-B340-A040-BD015CEBD35A}"/>
                </c:ext>
              </c:extLst>
            </c:dLbl>
            <c:dLbl>
              <c:idx val="3"/>
              <c:delete val="1"/>
              <c:extLst>
                <c:ext xmlns:c15="http://schemas.microsoft.com/office/drawing/2012/chart" uri="{CE6537A1-D6FC-4f65-9D91-7224C49458BB}"/>
                <c:ext xmlns:c16="http://schemas.microsoft.com/office/drawing/2014/chart" uri="{C3380CC4-5D6E-409C-BE32-E72D297353CC}">
                  <c16:uniqueId val="{00000003-8DF2-B340-A040-BD015CEBD35A}"/>
                </c:ext>
              </c:extLst>
            </c:dLbl>
            <c:dLbl>
              <c:idx val="5"/>
              <c:delete val="1"/>
              <c:extLst>
                <c:ext xmlns:c15="http://schemas.microsoft.com/office/drawing/2012/chart" uri="{CE6537A1-D6FC-4f65-9D91-7224C49458BB}"/>
                <c:ext xmlns:c16="http://schemas.microsoft.com/office/drawing/2014/chart" uri="{C3380CC4-5D6E-409C-BE32-E72D297353CC}">
                  <c16:uniqueId val="{00000004-8DF2-B340-A040-BD015CEBD35A}"/>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strRef>
              <c:f>'[Deep Dive 3 Budget.xlsx]Sheet3'!$A$2:$A$8</c:f>
              <c:strCache>
                <c:ptCount val="7"/>
                <c:pt idx="0">
                  <c:v>July</c:v>
                </c:pt>
                <c:pt idx="1">
                  <c:v>August</c:v>
                </c:pt>
                <c:pt idx="2">
                  <c:v>September</c:v>
                </c:pt>
                <c:pt idx="3">
                  <c:v>October</c:v>
                </c:pt>
                <c:pt idx="4">
                  <c:v>November</c:v>
                </c:pt>
                <c:pt idx="5">
                  <c:v>December</c:v>
                </c:pt>
                <c:pt idx="6">
                  <c:v>January</c:v>
                </c:pt>
              </c:strCache>
            </c:strRef>
          </c:cat>
          <c:val>
            <c:numRef>
              <c:f>'[Deep Dive 3 Budget.xlsx]Sheet3'!$B$2:$B$8</c:f>
              <c:numCache>
                <c:formatCode>_("$"* #,##0.00_);_("$"* \(#,##0.00\);_("$"* "-"??_);_(@_)</c:formatCode>
                <c:ptCount val="7"/>
                <c:pt idx="0">
                  <c:v>229028.33333333328</c:v>
                </c:pt>
                <c:pt idx="1">
                  <c:v>5948.32</c:v>
                </c:pt>
                <c:pt idx="2">
                  <c:v>27263</c:v>
                </c:pt>
                <c:pt idx="3">
                  <c:v>0</c:v>
                </c:pt>
                <c:pt idx="4">
                  <c:v>192747.65333333332</c:v>
                </c:pt>
                <c:pt idx="5">
                  <c:v>0</c:v>
                </c:pt>
                <c:pt idx="6" formatCode="_([$$-409]* #,##0.00_);_([$$-409]* \(#,##0.00\);_([$$-409]* &quot;-&quot;??_);_(@_)">
                  <c:v>6794</c:v>
                </c:pt>
              </c:numCache>
            </c:numRef>
          </c:val>
          <c:extLst>
            <c:ext xmlns:c16="http://schemas.microsoft.com/office/drawing/2014/chart" uri="{C3380CC4-5D6E-409C-BE32-E72D297353CC}">
              <c16:uniqueId val="{00000001-8DF2-B340-A040-BD015CEBD35A}"/>
            </c:ext>
          </c:extLst>
        </c:ser>
        <c:dLbls>
          <c:showLegendKey val="0"/>
          <c:showVal val="0"/>
          <c:showCatName val="0"/>
          <c:showSerName val="0"/>
          <c:showPercent val="0"/>
          <c:showBubbleSize val="0"/>
        </c:dLbls>
        <c:gapWidth val="219"/>
        <c:overlap val="-27"/>
        <c:axId val="1006874528"/>
        <c:axId val="640860304"/>
      </c:barChart>
      <c:catAx>
        <c:axId val="1006874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500" b="1" i="0" u="none" strike="noStrike" kern="1200" baseline="0">
                <a:solidFill>
                  <a:schemeClr val="tx1">
                    <a:lumMod val="65000"/>
                    <a:lumOff val="35000"/>
                  </a:schemeClr>
                </a:solidFill>
                <a:latin typeface="+mn-lt"/>
                <a:ea typeface="+mn-ea"/>
                <a:cs typeface="+mn-cs"/>
              </a:defRPr>
            </a:pPr>
            <a:endParaRPr lang="en-US"/>
          </a:p>
        </c:txPr>
        <c:crossAx val="640860304"/>
        <c:crosses val="autoZero"/>
        <c:auto val="1"/>
        <c:lblAlgn val="ctr"/>
        <c:lblOffset val="100"/>
        <c:noMultiLvlLbl val="0"/>
      </c:catAx>
      <c:valAx>
        <c:axId val="640860304"/>
        <c:scaling>
          <c:orientation val="minMax"/>
        </c:scaling>
        <c:delete val="1"/>
        <c:axPos val="l"/>
        <c:numFmt formatCode="_(&quot;$&quot;* #,##0.00_);_(&quot;$&quot;* \(#,##0.00\);_(&quot;$&quot;* &quot;-&quot;??_);_(@_)" sourceLinked="1"/>
        <c:majorTickMark val="none"/>
        <c:minorTickMark val="none"/>
        <c:tickLblPos val="nextTo"/>
        <c:crossAx val="10068745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01.08.2024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The Reflecting Pond at the University of Central Florida is 182 feet by 120 feet at its widest points and is 18 inches to 4 feet deep. It holds an estimated 225,000 to 228,000 gallons of water and is located between Millican Hall and the John C. Hitt Library.</a:t>
            </a:r>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3793916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Rey: </a:t>
            </a:r>
          </a:p>
          <a:p>
            <a:r>
              <a:rPr lang="en-US"/>
              <a:t>" good evening fellow knights, do you guys recall what holiday cheer felt like before covid stole light up ucf? </a:t>
            </a:r>
          </a:p>
          <a:p>
            <a:r>
              <a:rPr lang="en-US"/>
              <a:t> well no worries, the icy knights are here.. today we  promise to thaw the winter chill and warm your hearts with excitement with the iciest tradition yet, "knights on ice"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joel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ea typeface="Calibri"/>
                <a:cs typeface="Calibri"/>
              </a:rPr>
              <a:t>" Thank you Maiya"</a:t>
            </a:r>
          </a:p>
          <a:p>
            <a:r>
              <a:rPr lang="en-US">
                <a:ea typeface="Calibri"/>
                <a:cs typeface="Calibri"/>
              </a:rPr>
              <a:t>Here we have the cumulative budget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412337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1850076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rey:  in conclusion we are very excited to embrace the spirt of togetherness and joy that knights on ice will bring to our community.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2.sv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1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AEBFF"/>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5334000" y="-2476500"/>
            <a:ext cx="27769443" cy="18380592"/>
          </a:xfrm>
          <a:custGeom>
            <a:avLst/>
            <a:gdLst/>
            <a:ahLst/>
            <a:cxnLst/>
            <a:rect l="l" t="t" r="r" b="b"/>
            <a:pathLst>
              <a:path w="27769443" h="18380592">
                <a:moveTo>
                  <a:pt x="0" y="0"/>
                </a:moveTo>
                <a:lnTo>
                  <a:pt x="27769443" y="0"/>
                </a:lnTo>
                <a:lnTo>
                  <a:pt x="27769443" y="18380592"/>
                </a:lnTo>
                <a:lnTo>
                  <a:pt x="0" y="18380592"/>
                </a:lnTo>
                <a:lnTo>
                  <a:pt x="0" y="0"/>
                </a:lnTo>
                <a:close/>
              </a:path>
            </a:pathLst>
          </a:custGeom>
          <a:blipFill>
            <a:blip r:embed="rId4">
              <a:alphaModFix amt="87000"/>
            </a:blip>
            <a:stretch>
              <a:fillRect/>
            </a:stretch>
          </a:blipFill>
        </p:spPr>
        <p:txBody>
          <a:bodyPr/>
          <a:lstStyle/>
          <a:p>
            <a:endParaRPr lang="en-US"/>
          </a:p>
        </p:txBody>
      </p:sp>
      <p:sp>
        <p:nvSpPr>
          <p:cNvPr id="4" name="TextBox 4"/>
          <p:cNvSpPr txBox="1"/>
          <p:nvPr/>
        </p:nvSpPr>
        <p:spPr>
          <a:xfrm>
            <a:off x="6230814" y="2600752"/>
            <a:ext cx="6094958" cy="880110"/>
          </a:xfrm>
          <a:prstGeom prst="rect">
            <a:avLst/>
          </a:prstGeom>
        </p:spPr>
        <p:txBody>
          <a:bodyPr lIns="0" tIns="0" rIns="0" bIns="0" rtlCol="0" anchor="t">
            <a:spAutoFit/>
          </a:bodyPr>
          <a:lstStyle/>
          <a:p>
            <a:pPr algn="ctr">
              <a:lnSpc>
                <a:spcPts val="7140"/>
              </a:lnSpc>
            </a:pPr>
            <a:r>
              <a:rPr lang="en-US" sz="5100">
                <a:solidFill>
                  <a:srgbClr val="37619B"/>
                </a:solidFill>
                <a:latin typeface="Canva Sans Bold"/>
                <a:ea typeface="Canva Sans Bold"/>
                <a:cs typeface="Canva Sans Bold"/>
                <a:sym typeface="Canva Sans Bold"/>
              </a:rPr>
              <a:t>Icy Knights Present</a:t>
            </a:r>
          </a:p>
        </p:txBody>
      </p:sp>
      <p:sp>
        <p:nvSpPr>
          <p:cNvPr id="6" name="TextBox 6"/>
          <p:cNvSpPr txBox="1"/>
          <p:nvPr/>
        </p:nvSpPr>
        <p:spPr>
          <a:xfrm>
            <a:off x="3994715" y="6152200"/>
            <a:ext cx="10567157" cy="2114180"/>
          </a:xfrm>
          <a:prstGeom prst="rect">
            <a:avLst/>
          </a:prstGeom>
        </p:spPr>
        <p:txBody>
          <a:bodyPr lIns="0" tIns="0" rIns="0" bIns="0" rtlCol="0" anchor="t">
            <a:spAutoFit/>
          </a:bodyPr>
          <a:lstStyle/>
          <a:p>
            <a:pPr algn="ctr">
              <a:lnSpc>
                <a:spcPts val="4220"/>
              </a:lnSpc>
            </a:pPr>
            <a:r>
              <a:rPr lang="en-US" sz="3014">
                <a:solidFill>
                  <a:srgbClr val="37619B"/>
                </a:solidFill>
                <a:latin typeface="Canva Sans"/>
                <a:ea typeface="Canva Sans"/>
                <a:cs typeface="Canva Sans"/>
                <a:sym typeface="Canva Sans"/>
              </a:rPr>
              <a:t>Aman </a:t>
            </a:r>
            <a:r>
              <a:rPr lang="en-US" sz="3014" err="1">
                <a:solidFill>
                  <a:srgbClr val="37619B"/>
                </a:solidFill>
                <a:latin typeface="Canva Sans"/>
                <a:ea typeface="Canva Sans"/>
                <a:cs typeface="Canva Sans"/>
                <a:sym typeface="Canva Sans"/>
              </a:rPr>
              <a:t>Jasani</a:t>
            </a:r>
            <a:r>
              <a:rPr lang="en-US" sz="3014">
                <a:solidFill>
                  <a:srgbClr val="37619B"/>
                </a:solidFill>
                <a:latin typeface="Canva Sans"/>
                <a:ea typeface="Canva Sans"/>
                <a:cs typeface="Canva Sans"/>
                <a:sym typeface="Canva Sans"/>
              </a:rPr>
              <a:t>, </a:t>
            </a:r>
            <a:r>
              <a:rPr lang="en-US" sz="3014">
                <a:solidFill>
                  <a:srgbClr val="37619B"/>
                </a:solidFill>
                <a:latin typeface="Canva Sans Bold"/>
                <a:sym typeface="Canva Sans"/>
              </a:rPr>
              <a:t>Tyra Wong-Sang</a:t>
            </a:r>
            <a:r>
              <a:rPr lang="en-US" sz="3014">
                <a:solidFill>
                  <a:srgbClr val="37619B"/>
                </a:solidFill>
                <a:latin typeface="Canva Sans"/>
                <a:ea typeface="Canva Sans"/>
                <a:cs typeface="Canva Sans"/>
                <a:sym typeface="Canva Sans"/>
              </a:rPr>
              <a:t>, </a:t>
            </a:r>
            <a:r>
              <a:rPr lang="en-US" sz="3014" err="1">
                <a:solidFill>
                  <a:srgbClr val="37619B"/>
                </a:solidFill>
                <a:latin typeface="Canva Sans"/>
                <a:ea typeface="Canva Sans"/>
                <a:cs typeface="Canva Sans"/>
                <a:sym typeface="Canva Sans"/>
              </a:rPr>
              <a:t>Ythamarie</a:t>
            </a:r>
            <a:r>
              <a:rPr lang="en-US" sz="3014">
                <a:solidFill>
                  <a:srgbClr val="37619B"/>
                </a:solidFill>
                <a:latin typeface="Canva Sans"/>
                <a:ea typeface="Canva Sans"/>
                <a:cs typeface="Canva Sans"/>
                <a:sym typeface="Canva Sans"/>
              </a:rPr>
              <a:t> Rosario, </a:t>
            </a:r>
            <a:r>
              <a:rPr lang="en-US" sz="3014">
                <a:solidFill>
                  <a:srgbClr val="37619B"/>
                </a:solidFill>
                <a:latin typeface="Canva Sans Bold"/>
                <a:ea typeface="Canva Sans Bold"/>
                <a:cs typeface="Canva Sans Bold"/>
                <a:sym typeface="Canva Sans Bold"/>
              </a:rPr>
              <a:t>Hunter </a:t>
            </a:r>
            <a:r>
              <a:rPr lang="en-US" sz="3014" err="1">
                <a:solidFill>
                  <a:srgbClr val="37619B"/>
                </a:solidFill>
                <a:latin typeface="Canva Sans Bold"/>
                <a:ea typeface="Canva Sans Bold"/>
                <a:cs typeface="Canva Sans Bold"/>
                <a:sym typeface="Canva Sans Bold"/>
              </a:rPr>
              <a:t>Capelli</a:t>
            </a:r>
            <a:r>
              <a:rPr lang="en-US" sz="3014">
                <a:solidFill>
                  <a:srgbClr val="37619B"/>
                </a:solidFill>
                <a:latin typeface="Canva Sans"/>
                <a:ea typeface="Canva Sans"/>
                <a:cs typeface="Canva Sans"/>
                <a:sym typeface="Canva Sans"/>
              </a:rPr>
              <a:t>, </a:t>
            </a:r>
            <a:r>
              <a:rPr lang="en-US" sz="3014" err="1">
                <a:solidFill>
                  <a:srgbClr val="37619B"/>
                </a:solidFill>
                <a:latin typeface="Canva Sans Bold"/>
                <a:ea typeface="Canva Sans Bold"/>
                <a:cs typeface="Canva Sans Bold"/>
                <a:sym typeface="Canva Sans Bold"/>
              </a:rPr>
              <a:t>Reyvan</a:t>
            </a:r>
            <a:r>
              <a:rPr lang="en-US" sz="3014">
                <a:solidFill>
                  <a:srgbClr val="37619B"/>
                </a:solidFill>
                <a:latin typeface="Canva Sans Bold"/>
                <a:ea typeface="Canva Sans Bold"/>
                <a:cs typeface="Canva Sans Bold"/>
                <a:sym typeface="Canva Sans Bold"/>
              </a:rPr>
              <a:t> </a:t>
            </a:r>
            <a:r>
              <a:rPr lang="en-US" sz="3014" err="1">
                <a:solidFill>
                  <a:srgbClr val="37619B"/>
                </a:solidFill>
                <a:latin typeface="Canva Sans Bold"/>
                <a:ea typeface="Canva Sans Bold"/>
                <a:cs typeface="Canva Sans Bold"/>
                <a:sym typeface="Canva Sans Bold"/>
              </a:rPr>
              <a:t>Demesmin</a:t>
            </a:r>
            <a:r>
              <a:rPr lang="en-US" sz="3014">
                <a:solidFill>
                  <a:srgbClr val="37619B"/>
                </a:solidFill>
                <a:latin typeface="Canva Sans"/>
                <a:ea typeface="Canva Sans"/>
                <a:cs typeface="Canva Sans"/>
                <a:sym typeface="Canva Sans"/>
              </a:rPr>
              <a:t>, Moira Martinous, </a:t>
            </a:r>
            <a:r>
              <a:rPr lang="en-US" sz="3014" err="1">
                <a:solidFill>
                  <a:srgbClr val="37619B"/>
                </a:solidFill>
                <a:latin typeface="Canva Sans Bold"/>
                <a:ea typeface="Canva Sans Bold"/>
                <a:cs typeface="Canva Sans Bold"/>
                <a:sym typeface="Canva Sans Bold"/>
              </a:rPr>
              <a:t>Maiya</a:t>
            </a:r>
            <a:r>
              <a:rPr lang="en-US" sz="3014">
                <a:solidFill>
                  <a:srgbClr val="37619B"/>
                </a:solidFill>
                <a:latin typeface="Canva Sans Bold"/>
                <a:ea typeface="Canva Sans Bold"/>
                <a:cs typeface="Canva Sans Bold"/>
                <a:sym typeface="Canva Sans Bold"/>
              </a:rPr>
              <a:t> </a:t>
            </a:r>
            <a:r>
              <a:rPr lang="en-US" sz="3014" err="1">
                <a:solidFill>
                  <a:srgbClr val="37619B"/>
                </a:solidFill>
                <a:latin typeface="Canva Sans Bold"/>
                <a:ea typeface="Canva Sans Bold"/>
                <a:cs typeface="Canva Sans Bold"/>
                <a:sym typeface="Canva Sans Bold"/>
              </a:rPr>
              <a:t>Giarratano</a:t>
            </a:r>
            <a:r>
              <a:rPr lang="en-US" sz="3014">
                <a:solidFill>
                  <a:srgbClr val="37619B"/>
                </a:solidFill>
                <a:latin typeface="Canva Sans"/>
                <a:ea typeface="Canva Sans"/>
                <a:cs typeface="Canva Sans"/>
                <a:sym typeface="Canva Sans"/>
              </a:rPr>
              <a:t>, </a:t>
            </a:r>
            <a:r>
              <a:rPr lang="en-US" sz="3014">
                <a:solidFill>
                  <a:srgbClr val="37619B"/>
                </a:solidFill>
                <a:latin typeface="Canva Sans Bold"/>
                <a:ea typeface="Canva Sans Bold"/>
                <a:cs typeface="Canva Sans Bold"/>
                <a:sym typeface="Canva Sans Bold"/>
              </a:rPr>
              <a:t>Joel Mejia</a:t>
            </a:r>
            <a:r>
              <a:rPr lang="en-US" sz="3014">
                <a:solidFill>
                  <a:srgbClr val="37619B"/>
                </a:solidFill>
                <a:latin typeface="Canva Sans"/>
                <a:ea typeface="Canva Sans"/>
                <a:cs typeface="Canva Sans"/>
                <a:sym typeface="Canva Sans"/>
              </a:rPr>
              <a:t>, Mauricio Vidal</a:t>
            </a:r>
          </a:p>
          <a:p>
            <a:pPr algn="ctr">
              <a:lnSpc>
                <a:spcPts val="4220"/>
              </a:lnSpc>
            </a:pPr>
            <a:endParaRPr lang="en-US" sz="3014">
              <a:solidFill>
                <a:srgbClr val="37619B"/>
              </a:solidFill>
              <a:latin typeface="Canva Sans"/>
              <a:ea typeface="Canva Sans"/>
              <a:cs typeface="Canva Sans"/>
              <a:sym typeface="Canva Sans"/>
            </a:endParaRPr>
          </a:p>
        </p:txBody>
      </p:sp>
      <p:sp>
        <p:nvSpPr>
          <p:cNvPr id="7" name="Rectangle 6">
            <a:extLst>
              <a:ext uri="{FF2B5EF4-FFF2-40B4-BE49-F238E27FC236}">
                <a16:creationId xmlns:a16="http://schemas.microsoft.com/office/drawing/2014/main" id="{F4E9BE93-337B-4B74-6E75-425AD4196A56}"/>
              </a:ext>
            </a:extLst>
          </p:cNvPr>
          <p:cNvSpPr/>
          <p:nvPr/>
        </p:nvSpPr>
        <p:spPr>
          <a:xfrm>
            <a:off x="0" y="3505322"/>
            <a:ext cx="18288000" cy="2646878"/>
          </a:xfrm>
          <a:prstGeom prst="rect">
            <a:avLst/>
          </a:prstGeom>
          <a:noFill/>
        </p:spPr>
        <p:txBody>
          <a:bodyPr wrap="square" lIns="91440" tIns="45720" rIns="91440" bIns="45720">
            <a:spAutoFit/>
          </a:bodyPr>
          <a:lstStyle/>
          <a:p>
            <a:pPr algn="ctr"/>
            <a:r>
              <a:rPr lang="en-US" sz="166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nva Sans Bold"/>
                <a:ea typeface="Canva Sans Bold"/>
                <a:cs typeface="Canva Sans Bold"/>
                <a:sym typeface="Canva Sans Bold"/>
              </a:rPr>
              <a:t>KNIGHTS ON ICE</a:t>
            </a:r>
            <a:endParaRPr lang="en-US" sz="1660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AEBFF"/>
        </a:solidFill>
        <a:effectLst/>
      </p:bgPr>
    </p:bg>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99C4980-CCF2-32B8-DBE4-C10F4C1EEFD4}"/>
              </a:ext>
            </a:extLst>
          </p:cNvPr>
          <p:cNvGraphicFramePr>
            <a:graphicFrameLocks noGrp="1"/>
          </p:cNvGraphicFramePr>
          <p:nvPr>
            <p:extLst>
              <p:ext uri="{D42A27DB-BD31-4B8C-83A1-F6EECF244321}">
                <p14:modId xmlns:p14="http://schemas.microsoft.com/office/powerpoint/2010/main" val="275750341"/>
              </p:ext>
            </p:extLst>
          </p:nvPr>
        </p:nvGraphicFramePr>
        <p:xfrm>
          <a:off x="2705100" y="-9254880"/>
          <a:ext cx="12877800" cy="16684380"/>
        </p:xfrm>
        <a:graphic>
          <a:graphicData uri="http://schemas.openxmlformats.org/drawingml/2006/table">
            <a:tbl>
              <a:tblPr/>
              <a:tblGrid>
                <a:gridCol w="3038973">
                  <a:extLst>
                    <a:ext uri="{9D8B030D-6E8A-4147-A177-3AD203B41FA5}">
                      <a16:colId xmlns:a16="http://schemas.microsoft.com/office/drawing/2014/main" val="1691336266"/>
                    </a:ext>
                  </a:extLst>
                </a:gridCol>
                <a:gridCol w="3038973">
                  <a:extLst>
                    <a:ext uri="{9D8B030D-6E8A-4147-A177-3AD203B41FA5}">
                      <a16:colId xmlns:a16="http://schemas.microsoft.com/office/drawing/2014/main" val="3483253077"/>
                    </a:ext>
                  </a:extLst>
                </a:gridCol>
                <a:gridCol w="3399927">
                  <a:extLst>
                    <a:ext uri="{9D8B030D-6E8A-4147-A177-3AD203B41FA5}">
                      <a16:colId xmlns:a16="http://schemas.microsoft.com/office/drawing/2014/main" val="2921605518"/>
                    </a:ext>
                  </a:extLst>
                </a:gridCol>
                <a:gridCol w="3399927">
                  <a:extLst>
                    <a:ext uri="{9D8B030D-6E8A-4147-A177-3AD203B41FA5}">
                      <a16:colId xmlns:a16="http://schemas.microsoft.com/office/drawing/2014/main" val="3642178234"/>
                    </a:ext>
                  </a:extLst>
                </a:gridCol>
              </a:tblGrid>
              <a:tr h="328578">
                <a:tc>
                  <a:txBody>
                    <a:bodyPr/>
                    <a:lstStyle/>
                    <a:p>
                      <a:pPr algn="l" fontAlgn="b"/>
                      <a:r>
                        <a:rPr lang="en-US" sz="4000" b="1" i="0" u="none" strike="noStrike">
                          <a:solidFill>
                            <a:srgbClr val="FFFFFF"/>
                          </a:solidFill>
                          <a:effectLst/>
                          <a:latin typeface="Aptos Narrow" panose="020B0004020202020204" pitchFamily="34" charset="0"/>
                        </a:rPr>
                        <a:t>MONTH</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43AEE2"/>
                      </a:solidFill>
                      <a:prstDash val="solid"/>
                      <a:round/>
                      <a:headEnd type="none" w="med" len="med"/>
                      <a:tailEnd type="none" w="med" len="med"/>
                    </a:lnB>
                    <a:solidFill>
                      <a:srgbClr val="145F82"/>
                    </a:solidFill>
                  </a:tcPr>
                </a:tc>
                <a:tc>
                  <a:txBody>
                    <a:bodyPr/>
                    <a:lstStyle/>
                    <a:p>
                      <a:pPr algn="l" fontAlgn="b"/>
                      <a:r>
                        <a:rPr lang="en-US" sz="4000" b="1" i="0" u="none" strike="noStrike">
                          <a:solidFill>
                            <a:srgbClr val="FFFFFF"/>
                          </a:solidFill>
                          <a:effectLst/>
                          <a:latin typeface="Aptos Narrow" panose="020B0004020202020204" pitchFamily="34" charset="0"/>
                        </a:rPr>
                        <a:t>ID</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43AEE2"/>
                      </a:solidFill>
                      <a:prstDash val="solid"/>
                      <a:round/>
                      <a:headEnd type="none" w="med" len="med"/>
                      <a:tailEnd type="none" w="med" len="med"/>
                    </a:lnB>
                    <a:solidFill>
                      <a:srgbClr val="145F82"/>
                    </a:solidFill>
                  </a:tcPr>
                </a:tc>
                <a:tc>
                  <a:txBody>
                    <a:bodyPr/>
                    <a:lstStyle/>
                    <a:p>
                      <a:pPr algn="l" fontAlgn="b"/>
                      <a:r>
                        <a:rPr lang="en-US" sz="4000" b="1" i="0" u="none" strike="noStrike">
                          <a:solidFill>
                            <a:srgbClr val="FFFFFF"/>
                          </a:solidFill>
                          <a:effectLst/>
                          <a:latin typeface="Aptos Narrow" panose="020B0004020202020204" pitchFamily="34" charset="0"/>
                        </a:rPr>
                        <a:t>Itemized</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43AEE2"/>
                      </a:solidFill>
                      <a:prstDash val="solid"/>
                      <a:round/>
                      <a:headEnd type="none" w="med" len="med"/>
                      <a:tailEnd type="none" w="med" len="med"/>
                    </a:lnB>
                    <a:solidFill>
                      <a:srgbClr val="145F82"/>
                    </a:solidFill>
                  </a:tcPr>
                </a:tc>
                <a:tc>
                  <a:txBody>
                    <a:bodyPr/>
                    <a:lstStyle/>
                    <a:p>
                      <a:pPr algn="l" fontAlgn="b"/>
                      <a:r>
                        <a:rPr lang="en-US" sz="4000" b="1" i="0" u="none" strike="noStrike">
                          <a:solidFill>
                            <a:srgbClr val="FFFFFF"/>
                          </a:solidFill>
                          <a:effectLst/>
                          <a:latin typeface="Aptos Narrow" panose="020B0004020202020204" pitchFamily="34" charset="0"/>
                        </a:rPr>
                        <a:t>$ Budget</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43AEE2"/>
                      </a:solidFill>
                      <a:prstDash val="solid"/>
                      <a:round/>
                      <a:headEnd type="none" w="med" len="med"/>
                      <a:tailEnd type="none" w="med" len="med"/>
                    </a:lnB>
                    <a:solidFill>
                      <a:srgbClr val="145F82"/>
                    </a:solidFill>
                  </a:tcPr>
                </a:tc>
                <a:extLst>
                  <a:ext uri="{0D108BD9-81ED-4DB2-BD59-A6C34878D82A}">
                    <a16:rowId xmlns:a16="http://schemas.microsoft.com/office/drawing/2014/main" val="1889503582"/>
                  </a:ext>
                </a:extLst>
              </a:tr>
              <a:tr h="328578">
                <a:tc>
                  <a:txBody>
                    <a:bodyPr/>
                    <a:lstStyle/>
                    <a:p>
                      <a:pPr algn="l" fontAlgn="ctr"/>
                      <a:r>
                        <a:rPr lang="en-US" sz="4000" b="1" i="0" u="none" strike="noStrike">
                          <a:solidFill>
                            <a:srgbClr val="000000"/>
                          </a:solidFill>
                          <a:effectLst/>
                          <a:latin typeface="Aptos Narrow" panose="020B0004020202020204" pitchFamily="34" charset="0"/>
                        </a:rPr>
                        <a:t>July</a:t>
                      </a: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43AEE2"/>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5.1</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43AEE2"/>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 $                         -   </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43AEE2"/>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ctr"/>
                      <a:r>
                        <a:rPr lang="en-US" sz="4000" b="0" i="0" u="none" strike="noStrike">
                          <a:solidFill>
                            <a:srgbClr val="000000"/>
                          </a:solidFill>
                          <a:effectLst/>
                          <a:latin typeface="Aptos Narrow" panose="020B0004020202020204" pitchFamily="34" charset="0"/>
                        </a:rPr>
                        <a:t> $  229,028.33 </a:t>
                      </a: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43AEE2"/>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3142030318"/>
                  </a:ext>
                </a:extLst>
              </a:tr>
              <a:tr h="328578">
                <a:tc>
                  <a:txBody>
                    <a:bodyPr/>
                    <a:lstStyle/>
                    <a:p>
                      <a:pPr algn="l" fontAlgn="ctr"/>
                      <a:r>
                        <a:rPr lang="en-US" sz="4000" b="1" i="0" u="none" strike="noStrike">
                          <a:solidFill>
                            <a:srgbClr val="000000"/>
                          </a:solidFill>
                          <a:effectLst/>
                          <a:latin typeface="Aptos Narrow" panose="020B0004020202020204" pitchFamily="34" charset="0"/>
                        </a:rPr>
                        <a:t> </a:t>
                      </a: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4.1</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 $               15.09 </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ctr"/>
                      <a:r>
                        <a:rPr lang="en-US" sz="4000" b="0" i="0" u="none" strike="noStrike">
                          <a:solidFill>
                            <a:srgbClr val="000000"/>
                          </a:solidFill>
                          <a:effectLst/>
                          <a:latin typeface="Aptos Narrow" panose="020B0004020202020204" pitchFamily="34" charset="0"/>
                        </a:rPr>
                        <a:t> </a:t>
                      </a: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3494350488"/>
                  </a:ext>
                </a:extLst>
              </a:tr>
              <a:tr h="328578">
                <a:tc>
                  <a:txBody>
                    <a:bodyPr/>
                    <a:lstStyle/>
                    <a:p>
                      <a:pPr algn="l" fontAlgn="ctr"/>
                      <a:r>
                        <a:rPr lang="en-US" sz="4000" b="1" i="0" u="none" strike="noStrike">
                          <a:solidFill>
                            <a:srgbClr val="000000"/>
                          </a:solidFill>
                          <a:effectLst/>
                          <a:latin typeface="Aptos Narrow" panose="020B0004020202020204" pitchFamily="34" charset="0"/>
                        </a:rPr>
                        <a:t> </a:t>
                      </a: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4.2</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 $        1,666.50 </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ctr"/>
                      <a:r>
                        <a:rPr lang="en-US" sz="4000" b="0" i="0" u="none" strike="noStrike">
                          <a:solidFill>
                            <a:srgbClr val="000000"/>
                          </a:solidFill>
                          <a:effectLst/>
                          <a:latin typeface="Aptos Narrow" panose="020B0004020202020204" pitchFamily="34" charset="0"/>
                        </a:rPr>
                        <a:t> </a:t>
                      </a: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3967648980"/>
                  </a:ext>
                </a:extLst>
              </a:tr>
              <a:tr h="328578">
                <a:tc>
                  <a:txBody>
                    <a:bodyPr/>
                    <a:lstStyle/>
                    <a:p>
                      <a:pPr algn="l" fontAlgn="ctr"/>
                      <a:r>
                        <a:rPr lang="en-US" sz="4000" b="1" i="0" u="none" strike="noStrike">
                          <a:solidFill>
                            <a:srgbClr val="000000"/>
                          </a:solidFill>
                          <a:effectLst/>
                          <a:latin typeface="Aptos Narrow" panose="020B0004020202020204" pitchFamily="34" charset="0"/>
                        </a:rPr>
                        <a:t> </a:t>
                      </a: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4.3</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 $        9,450.00 </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ctr"/>
                      <a:r>
                        <a:rPr lang="en-US" sz="4000" b="0" i="0" u="none" strike="noStrike">
                          <a:solidFill>
                            <a:srgbClr val="000000"/>
                          </a:solidFill>
                          <a:effectLst/>
                          <a:latin typeface="Aptos Narrow" panose="020B0004020202020204" pitchFamily="34" charset="0"/>
                        </a:rPr>
                        <a:t> </a:t>
                      </a: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572884500"/>
                  </a:ext>
                </a:extLst>
              </a:tr>
              <a:tr h="328578">
                <a:tc>
                  <a:txBody>
                    <a:bodyPr/>
                    <a:lstStyle/>
                    <a:p>
                      <a:pPr algn="l" fontAlgn="ctr"/>
                      <a:r>
                        <a:rPr lang="en-US" sz="4000" b="1" i="0" u="none" strike="noStrike">
                          <a:solidFill>
                            <a:srgbClr val="000000"/>
                          </a:solidFill>
                          <a:effectLst/>
                          <a:latin typeface="Aptos Narrow" panose="020B0004020202020204" pitchFamily="34" charset="0"/>
                        </a:rPr>
                        <a:t> </a:t>
                      </a: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4.4</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 $            378.00 </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ctr"/>
                      <a:r>
                        <a:rPr lang="en-US" sz="4000" b="0" i="0" u="none" strike="noStrike">
                          <a:solidFill>
                            <a:srgbClr val="000000"/>
                          </a:solidFill>
                          <a:effectLst/>
                          <a:latin typeface="Aptos Narrow" panose="020B0004020202020204" pitchFamily="34" charset="0"/>
                        </a:rPr>
                        <a:t> </a:t>
                      </a: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3362838909"/>
                  </a:ext>
                </a:extLst>
              </a:tr>
              <a:tr h="328578">
                <a:tc>
                  <a:txBody>
                    <a:bodyPr/>
                    <a:lstStyle/>
                    <a:p>
                      <a:pPr algn="l" fontAlgn="ctr"/>
                      <a:r>
                        <a:rPr lang="en-US" sz="4000" b="1" i="0" u="none" strike="noStrike">
                          <a:solidFill>
                            <a:srgbClr val="000000"/>
                          </a:solidFill>
                          <a:effectLst/>
                          <a:latin typeface="Aptos Narrow" panose="020B0004020202020204" pitchFamily="34" charset="0"/>
                        </a:rPr>
                        <a:t> </a:t>
                      </a: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5.2</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 $     12,064.08 </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ctr"/>
                      <a:r>
                        <a:rPr lang="en-US" sz="4000" b="0" i="0" u="none" strike="noStrike">
                          <a:solidFill>
                            <a:srgbClr val="000000"/>
                          </a:solidFill>
                          <a:effectLst/>
                          <a:latin typeface="Aptos Narrow" panose="020B0004020202020204" pitchFamily="34" charset="0"/>
                        </a:rPr>
                        <a:t> </a:t>
                      </a: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1336965357"/>
                  </a:ext>
                </a:extLst>
              </a:tr>
              <a:tr h="328578">
                <a:tc>
                  <a:txBody>
                    <a:bodyPr/>
                    <a:lstStyle/>
                    <a:p>
                      <a:pPr algn="l" fontAlgn="ctr"/>
                      <a:r>
                        <a:rPr lang="en-US" sz="4000" b="1" i="0" u="none" strike="noStrike">
                          <a:solidFill>
                            <a:srgbClr val="000000"/>
                          </a:solidFill>
                          <a:effectLst/>
                          <a:latin typeface="Aptos Narrow" panose="020B0004020202020204" pitchFamily="34" charset="0"/>
                        </a:rPr>
                        <a:t> </a:t>
                      </a: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1.1</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 $  190,000.00 </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ctr"/>
                      <a:r>
                        <a:rPr lang="en-US" sz="4000" b="0" i="0" u="none" strike="noStrike">
                          <a:solidFill>
                            <a:srgbClr val="000000"/>
                          </a:solidFill>
                          <a:effectLst/>
                          <a:latin typeface="Aptos Narrow" panose="020B0004020202020204" pitchFamily="34" charset="0"/>
                        </a:rPr>
                        <a:t> </a:t>
                      </a: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877841569"/>
                  </a:ext>
                </a:extLst>
              </a:tr>
              <a:tr h="328578">
                <a:tc>
                  <a:txBody>
                    <a:bodyPr/>
                    <a:lstStyle/>
                    <a:p>
                      <a:pPr algn="l" fontAlgn="ctr"/>
                      <a:r>
                        <a:rPr lang="en-US" sz="4000" b="1" i="0" u="none" strike="noStrike">
                          <a:solidFill>
                            <a:srgbClr val="000000"/>
                          </a:solidFill>
                          <a:effectLst/>
                          <a:latin typeface="Aptos Narrow" panose="020B0004020202020204" pitchFamily="34" charset="0"/>
                        </a:rPr>
                        <a:t> </a:t>
                      </a: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1.2</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 $        4,166.67 </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ctr"/>
                      <a:r>
                        <a:rPr lang="en-US" sz="4000" b="0" i="0" u="none" strike="noStrike">
                          <a:solidFill>
                            <a:srgbClr val="000000"/>
                          </a:solidFill>
                          <a:effectLst/>
                          <a:latin typeface="Aptos Narrow" panose="020B0004020202020204" pitchFamily="34" charset="0"/>
                        </a:rPr>
                        <a:t> </a:t>
                      </a: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2586873710"/>
                  </a:ext>
                </a:extLst>
              </a:tr>
              <a:tr h="328578">
                <a:tc>
                  <a:txBody>
                    <a:bodyPr/>
                    <a:lstStyle/>
                    <a:p>
                      <a:pPr algn="l" fontAlgn="ctr"/>
                      <a:r>
                        <a:rPr lang="en-US" sz="4000" b="1" i="0" u="none" strike="noStrike">
                          <a:solidFill>
                            <a:srgbClr val="000000"/>
                          </a:solidFill>
                          <a:effectLst/>
                          <a:latin typeface="Aptos Narrow" panose="020B0004020202020204" pitchFamily="34" charset="0"/>
                        </a:rPr>
                        <a:t> </a:t>
                      </a: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1.3 (1) </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 $        2,284.67 </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ctr"/>
                      <a:r>
                        <a:rPr lang="en-US" sz="4000" b="0" i="0" u="none" strike="noStrike">
                          <a:solidFill>
                            <a:srgbClr val="000000"/>
                          </a:solidFill>
                          <a:effectLst/>
                          <a:latin typeface="Aptos Narrow" panose="020B0004020202020204" pitchFamily="34" charset="0"/>
                        </a:rPr>
                        <a:t> </a:t>
                      </a: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3401514906"/>
                  </a:ext>
                </a:extLst>
              </a:tr>
              <a:tr h="328578">
                <a:tc>
                  <a:txBody>
                    <a:bodyPr/>
                    <a:lstStyle/>
                    <a:p>
                      <a:pPr algn="l" fontAlgn="ctr"/>
                      <a:r>
                        <a:rPr lang="en-US" sz="4000" b="1" i="0" u="none" strike="noStrike">
                          <a:solidFill>
                            <a:srgbClr val="000000"/>
                          </a:solidFill>
                          <a:effectLst/>
                          <a:latin typeface="Aptos Narrow" panose="020B0004020202020204" pitchFamily="34" charset="0"/>
                        </a:rPr>
                        <a:t> </a:t>
                      </a: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1.3 (2)</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 $        9,003.33 </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ctr"/>
                      <a:r>
                        <a:rPr lang="en-US" sz="4000" b="0" i="0" u="none" strike="noStrike">
                          <a:solidFill>
                            <a:srgbClr val="000000"/>
                          </a:solidFill>
                          <a:effectLst/>
                          <a:latin typeface="Aptos Narrow" panose="020B0004020202020204" pitchFamily="34" charset="0"/>
                        </a:rPr>
                        <a:t> </a:t>
                      </a: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3160527516"/>
                  </a:ext>
                </a:extLst>
              </a:tr>
              <a:tr h="328578">
                <a:tc>
                  <a:txBody>
                    <a:bodyPr/>
                    <a:lstStyle/>
                    <a:p>
                      <a:pPr algn="l" fontAlgn="ctr"/>
                      <a:r>
                        <a:rPr lang="en-US" sz="4000" b="1" i="0" u="none" strike="noStrike">
                          <a:solidFill>
                            <a:srgbClr val="000000"/>
                          </a:solidFill>
                          <a:effectLst/>
                          <a:latin typeface="Aptos Narrow" panose="020B0004020202020204" pitchFamily="34" charset="0"/>
                        </a:rPr>
                        <a:t>August</a:t>
                      </a: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l" fontAlgn="b"/>
                      <a:r>
                        <a:rPr lang="en-US" sz="4000" b="1" i="0" u="none" strike="noStrike">
                          <a:solidFill>
                            <a:srgbClr val="000000"/>
                          </a:solidFill>
                          <a:effectLst/>
                          <a:latin typeface="Aptos Narrow" panose="020B0004020202020204" pitchFamily="34" charset="0"/>
                        </a:rPr>
                        <a:t>2.1</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l" fontAlgn="b"/>
                      <a:r>
                        <a:rPr lang="en-US" sz="4000" b="1" i="0" u="none" strike="noStrike">
                          <a:solidFill>
                            <a:srgbClr val="000000"/>
                          </a:solidFill>
                          <a:effectLst/>
                          <a:latin typeface="Aptos Narrow" panose="020B0004020202020204" pitchFamily="34" charset="0"/>
                        </a:rPr>
                        <a:t> $        1,882.32 </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en-US" sz="4000" b="0" i="0" u="none" strike="noStrike">
                          <a:solidFill>
                            <a:srgbClr val="000000"/>
                          </a:solidFill>
                          <a:effectLst/>
                          <a:latin typeface="Aptos Narrow" panose="020B0004020202020204" pitchFamily="34" charset="0"/>
                        </a:rPr>
                        <a:t> $        5,948.32 </a:t>
                      </a: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extLst>
                  <a:ext uri="{0D108BD9-81ED-4DB2-BD59-A6C34878D82A}">
                    <a16:rowId xmlns:a16="http://schemas.microsoft.com/office/drawing/2014/main" val="4020106706"/>
                  </a:ext>
                </a:extLst>
              </a:tr>
              <a:tr h="328578">
                <a:tc>
                  <a:txBody>
                    <a:bodyPr/>
                    <a:lstStyle/>
                    <a:p>
                      <a:pPr algn="l" fontAlgn="ctr"/>
                      <a:r>
                        <a:rPr lang="en-US" sz="4000" b="1" i="0" u="none" strike="noStrike">
                          <a:solidFill>
                            <a:srgbClr val="000000"/>
                          </a:solidFill>
                          <a:effectLst/>
                          <a:latin typeface="Aptos Narrow" panose="020B0004020202020204" pitchFamily="34" charset="0"/>
                        </a:rPr>
                        <a:t> </a:t>
                      </a: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l" fontAlgn="b"/>
                      <a:r>
                        <a:rPr lang="en-US" sz="4000" b="1" i="0" u="none" strike="noStrike">
                          <a:solidFill>
                            <a:srgbClr val="000000"/>
                          </a:solidFill>
                          <a:effectLst/>
                          <a:latin typeface="Aptos Narrow" panose="020B0004020202020204" pitchFamily="34" charset="0"/>
                        </a:rPr>
                        <a:t>2.2</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l" fontAlgn="b"/>
                      <a:r>
                        <a:rPr lang="en-US" sz="4000" b="1" i="0" u="none" strike="noStrike">
                          <a:solidFill>
                            <a:srgbClr val="000000"/>
                          </a:solidFill>
                          <a:effectLst/>
                          <a:latin typeface="Aptos Narrow" panose="020B0004020202020204" pitchFamily="34" charset="0"/>
                        </a:rPr>
                        <a:t> $        4,066.00 </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en-US" sz="4000" b="0" i="0" u="none" strike="noStrike">
                          <a:solidFill>
                            <a:srgbClr val="000000"/>
                          </a:solidFill>
                          <a:effectLst/>
                          <a:latin typeface="Aptos Narrow" panose="020B0004020202020204" pitchFamily="34" charset="0"/>
                        </a:rPr>
                        <a:t> </a:t>
                      </a: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extLst>
                  <a:ext uri="{0D108BD9-81ED-4DB2-BD59-A6C34878D82A}">
                    <a16:rowId xmlns:a16="http://schemas.microsoft.com/office/drawing/2014/main" val="2134850626"/>
                  </a:ext>
                </a:extLst>
              </a:tr>
              <a:tr h="328578">
                <a:tc>
                  <a:txBody>
                    <a:bodyPr/>
                    <a:lstStyle/>
                    <a:p>
                      <a:pPr algn="l" fontAlgn="ctr"/>
                      <a:r>
                        <a:rPr lang="en-US" sz="4000" b="1" i="0" u="none" strike="noStrike">
                          <a:solidFill>
                            <a:srgbClr val="000000"/>
                          </a:solidFill>
                          <a:effectLst/>
                          <a:latin typeface="Aptos Narrow" panose="020B0004020202020204" pitchFamily="34" charset="0"/>
                        </a:rPr>
                        <a:t>September</a:t>
                      </a: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1.4</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 $     27,000.00 </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ctr"/>
                      <a:r>
                        <a:rPr lang="en-US" sz="4000" b="0" i="0" u="none" strike="noStrike">
                          <a:solidFill>
                            <a:srgbClr val="000000"/>
                          </a:solidFill>
                          <a:effectLst/>
                          <a:latin typeface="Aptos Narrow" panose="020B0004020202020204" pitchFamily="34" charset="0"/>
                        </a:rPr>
                        <a:t> $     27,263.00 </a:t>
                      </a: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3880091934"/>
                  </a:ext>
                </a:extLst>
              </a:tr>
              <a:tr h="328578">
                <a:tc>
                  <a:txBody>
                    <a:bodyPr/>
                    <a:lstStyle/>
                    <a:p>
                      <a:pPr algn="l" fontAlgn="ctr"/>
                      <a:r>
                        <a:rPr lang="en-US" sz="4000" b="1" i="0" u="none" strike="noStrike">
                          <a:solidFill>
                            <a:srgbClr val="000000"/>
                          </a:solidFill>
                          <a:effectLst/>
                          <a:latin typeface="Aptos Narrow" panose="020B0004020202020204" pitchFamily="34" charset="0"/>
                        </a:rPr>
                        <a:t> </a:t>
                      </a: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2.3</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 $            263.00 </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ctr"/>
                      <a:r>
                        <a:rPr lang="en-US" sz="4000" b="0" i="0" u="none" strike="noStrike">
                          <a:solidFill>
                            <a:srgbClr val="000000"/>
                          </a:solidFill>
                          <a:effectLst/>
                          <a:latin typeface="Aptos Narrow" panose="020B0004020202020204" pitchFamily="34" charset="0"/>
                        </a:rPr>
                        <a:t> </a:t>
                      </a: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3703036425"/>
                  </a:ext>
                </a:extLst>
              </a:tr>
              <a:tr h="328578">
                <a:tc>
                  <a:txBody>
                    <a:bodyPr/>
                    <a:lstStyle/>
                    <a:p>
                      <a:pPr algn="l" fontAlgn="b"/>
                      <a:r>
                        <a:rPr lang="en-US" sz="4000" b="1" i="0" u="none" strike="noStrike">
                          <a:solidFill>
                            <a:srgbClr val="000000"/>
                          </a:solidFill>
                          <a:effectLst/>
                          <a:latin typeface="Aptos Narrow" panose="020B0004020202020204" pitchFamily="34" charset="0"/>
                        </a:rPr>
                        <a:t>October</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l" fontAlgn="b"/>
                      <a:r>
                        <a:rPr lang="en-US" sz="4000" b="1" i="0" u="none" strike="noStrike">
                          <a:solidFill>
                            <a:srgbClr val="000000"/>
                          </a:solidFill>
                          <a:effectLst/>
                          <a:latin typeface="Aptos Narrow" panose="020B0004020202020204" pitchFamily="34" charset="0"/>
                        </a:rPr>
                        <a:t>3.1</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l" fontAlgn="b"/>
                      <a:r>
                        <a:rPr lang="en-US" sz="4000" b="1" i="0" u="none" strike="noStrike">
                          <a:solidFill>
                            <a:srgbClr val="000000"/>
                          </a:solidFill>
                          <a:effectLst/>
                          <a:latin typeface="Aptos Narrow" panose="020B0004020202020204" pitchFamily="34" charset="0"/>
                        </a:rPr>
                        <a:t> </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l" fontAlgn="b"/>
                      <a:r>
                        <a:rPr lang="en-US" sz="4000" b="0" i="0" u="none" strike="noStrike">
                          <a:solidFill>
                            <a:srgbClr val="000000"/>
                          </a:solidFill>
                          <a:effectLst/>
                          <a:latin typeface="Aptos Narrow" panose="020B0004020202020204" pitchFamily="34" charset="0"/>
                        </a:rPr>
                        <a:t> $                         -   </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extLst>
                  <a:ext uri="{0D108BD9-81ED-4DB2-BD59-A6C34878D82A}">
                    <a16:rowId xmlns:a16="http://schemas.microsoft.com/office/drawing/2014/main" val="3479421069"/>
                  </a:ext>
                </a:extLst>
              </a:tr>
              <a:tr h="328578">
                <a:tc>
                  <a:txBody>
                    <a:bodyPr/>
                    <a:lstStyle/>
                    <a:p>
                      <a:pPr algn="l" fontAlgn="ctr"/>
                      <a:r>
                        <a:rPr lang="en-US" sz="4000" b="1" i="0" u="none" strike="noStrike">
                          <a:solidFill>
                            <a:srgbClr val="000000"/>
                          </a:solidFill>
                          <a:effectLst/>
                          <a:latin typeface="Aptos Narrow" panose="020B0004020202020204" pitchFamily="34" charset="0"/>
                        </a:rPr>
                        <a:t>November</a:t>
                      </a: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5.3</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 $        1,583.19 </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ctr"/>
                      <a:r>
                        <a:rPr lang="en-US" sz="4000" b="0" i="0" u="none" strike="noStrike">
                          <a:solidFill>
                            <a:srgbClr val="000000"/>
                          </a:solidFill>
                          <a:effectLst/>
                          <a:latin typeface="Aptos Narrow" panose="020B0004020202020204" pitchFamily="34" charset="0"/>
                        </a:rPr>
                        <a:t> $  192,747.65 </a:t>
                      </a: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3848766876"/>
                  </a:ext>
                </a:extLst>
              </a:tr>
              <a:tr h="328578">
                <a:tc>
                  <a:txBody>
                    <a:bodyPr/>
                    <a:lstStyle/>
                    <a:p>
                      <a:pPr algn="l" fontAlgn="ctr"/>
                      <a:r>
                        <a:rPr lang="en-US" sz="4000" b="1" i="0" u="none" strike="noStrike">
                          <a:solidFill>
                            <a:srgbClr val="000000"/>
                          </a:solidFill>
                          <a:effectLst/>
                          <a:latin typeface="Aptos Narrow" panose="020B0004020202020204" pitchFamily="34" charset="0"/>
                        </a:rPr>
                        <a:t> </a:t>
                      </a: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3.3</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 $            510.00 </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ctr"/>
                      <a:r>
                        <a:rPr lang="en-US" sz="4000" b="0" i="0" u="none" strike="noStrike">
                          <a:solidFill>
                            <a:srgbClr val="000000"/>
                          </a:solidFill>
                          <a:effectLst/>
                          <a:latin typeface="Aptos Narrow" panose="020B0004020202020204" pitchFamily="34" charset="0"/>
                        </a:rPr>
                        <a:t> </a:t>
                      </a: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4104853271"/>
                  </a:ext>
                </a:extLst>
              </a:tr>
              <a:tr h="328578">
                <a:tc>
                  <a:txBody>
                    <a:bodyPr/>
                    <a:lstStyle/>
                    <a:p>
                      <a:pPr algn="l" fontAlgn="ctr"/>
                      <a:r>
                        <a:rPr lang="en-US" sz="4000" b="1" i="0" u="none" strike="noStrike">
                          <a:solidFill>
                            <a:srgbClr val="000000"/>
                          </a:solidFill>
                          <a:effectLst/>
                          <a:latin typeface="Aptos Narrow" panose="020B0004020202020204" pitchFamily="34" charset="0"/>
                        </a:rPr>
                        <a:t> </a:t>
                      </a: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3.2</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 $        4,167.00 </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ctr"/>
                      <a:r>
                        <a:rPr lang="en-US" sz="4000" b="0" i="0" u="none" strike="noStrike">
                          <a:solidFill>
                            <a:srgbClr val="000000"/>
                          </a:solidFill>
                          <a:effectLst/>
                          <a:latin typeface="Aptos Narrow" panose="020B0004020202020204" pitchFamily="34" charset="0"/>
                        </a:rPr>
                        <a:t> </a:t>
                      </a: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949261156"/>
                  </a:ext>
                </a:extLst>
              </a:tr>
              <a:tr h="328578">
                <a:tc>
                  <a:txBody>
                    <a:bodyPr/>
                    <a:lstStyle/>
                    <a:p>
                      <a:pPr algn="l" fontAlgn="ctr"/>
                      <a:r>
                        <a:rPr lang="en-US" sz="4000" b="1" i="0" u="none" strike="noStrike">
                          <a:solidFill>
                            <a:srgbClr val="000000"/>
                          </a:solidFill>
                          <a:effectLst/>
                          <a:latin typeface="Aptos Narrow" panose="020B0004020202020204" pitchFamily="34" charset="0"/>
                        </a:rPr>
                        <a:t> </a:t>
                      </a: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3.1 (1)</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 $  174,166.67 </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ctr"/>
                      <a:r>
                        <a:rPr lang="en-US" sz="4000" b="0" i="0" u="none" strike="noStrike">
                          <a:solidFill>
                            <a:srgbClr val="000000"/>
                          </a:solidFill>
                          <a:effectLst/>
                          <a:latin typeface="Aptos Narrow" panose="020B0004020202020204" pitchFamily="34" charset="0"/>
                        </a:rPr>
                        <a:t> </a:t>
                      </a: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3371380695"/>
                  </a:ext>
                </a:extLst>
              </a:tr>
              <a:tr h="328578">
                <a:tc>
                  <a:txBody>
                    <a:bodyPr/>
                    <a:lstStyle/>
                    <a:p>
                      <a:pPr algn="l" fontAlgn="ctr"/>
                      <a:r>
                        <a:rPr lang="en-US" sz="4000" b="1" i="0" u="none" strike="noStrike">
                          <a:solidFill>
                            <a:srgbClr val="000000"/>
                          </a:solidFill>
                          <a:effectLst/>
                          <a:latin typeface="Aptos Narrow" panose="020B0004020202020204" pitchFamily="34" charset="0"/>
                        </a:rPr>
                        <a:t> </a:t>
                      </a: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3.1 (2)</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 $        7,666.33 </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ctr"/>
                      <a:r>
                        <a:rPr lang="en-US" sz="4000" b="0" i="0" u="none" strike="noStrike">
                          <a:solidFill>
                            <a:srgbClr val="000000"/>
                          </a:solidFill>
                          <a:effectLst/>
                          <a:latin typeface="Aptos Narrow" panose="020B0004020202020204" pitchFamily="34" charset="0"/>
                        </a:rPr>
                        <a:t> </a:t>
                      </a: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4245815878"/>
                  </a:ext>
                </a:extLst>
              </a:tr>
              <a:tr h="328578">
                <a:tc>
                  <a:txBody>
                    <a:bodyPr/>
                    <a:lstStyle/>
                    <a:p>
                      <a:pPr algn="l" fontAlgn="ctr"/>
                      <a:r>
                        <a:rPr lang="en-US" sz="4000" b="1" i="0" u="none" strike="noStrike">
                          <a:solidFill>
                            <a:srgbClr val="000000"/>
                          </a:solidFill>
                          <a:effectLst/>
                          <a:latin typeface="Aptos Narrow" panose="020B0004020202020204" pitchFamily="34" charset="0"/>
                        </a:rPr>
                        <a:t> </a:t>
                      </a: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3.1 (3) </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 $        4,331.33 </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ctr"/>
                      <a:r>
                        <a:rPr lang="en-US" sz="4000" b="0" i="0" u="none" strike="noStrike">
                          <a:solidFill>
                            <a:srgbClr val="000000"/>
                          </a:solidFill>
                          <a:effectLst/>
                          <a:latin typeface="Aptos Narrow" panose="020B0004020202020204" pitchFamily="34" charset="0"/>
                        </a:rPr>
                        <a:t> </a:t>
                      </a: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2216437787"/>
                  </a:ext>
                </a:extLst>
              </a:tr>
              <a:tr h="328578">
                <a:tc>
                  <a:txBody>
                    <a:bodyPr/>
                    <a:lstStyle/>
                    <a:p>
                      <a:pPr algn="l" fontAlgn="ctr"/>
                      <a:r>
                        <a:rPr lang="en-US" sz="4000" b="1" i="0" u="none" strike="noStrike">
                          <a:solidFill>
                            <a:srgbClr val="000000"/>
                          </a:solidFill>
                          <a:effectLst/>
                          <a:latin typeface="Aptos Narrow" panose="020B0004020202020204" pitchFamily="34" charset="0"/>
                        </a:rPr>
                        <a:t> </a:t>
                      </a: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3.4</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 $                         -   </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ctr"/>
                      <a:r>
                        <a:rPr lang="en-US" sz="4000" b="0" i="0" u="none" strike="noStrike">
                          <a:solidFill>
                            <a:srgbClr val="000000"/>
                          </a:solidFill>
                          <a:effectLst/>
                          <a:latin typeface="Aptos Narrow" panose="020B0004020202020204" pitchFamily="34" charset="0"/>
                        </a:rPr>
                        <a:t> </a:t>
                      </a: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2156273"/>
                  </a:ext>
                </a:extLst>
              </a:tr>
              <a:tr h="328578">
                <a:tc>
                  <a:txBody>
                    <a:bodyPr/>
                    <a:lstStyle/>
                    <a:p>
                      <a:pPr algn="l" fontAlgn="ctr"/>
                      <a:r>
                        <a:rPr lang="en-US" sz="4000" b="1" i="0" u="none" strike="noStrike">
                          <a:solidFill>
                            <a:srgbClr val="000000"/>
                          </a:solidFill>
                          <a:effectLst/>
                          <a:latin typeface="Aptos Narrow" panose="020B0004020202020204" pitchFamily="34" charset="0"/>
                        </a:rPr>
                        <a:t> </a:t>
                      </a: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2.4</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 $            323.13 </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ctr"/>
                      <a:r>
                        <a:rPr lang="en-US" sz="4000" b="0" i="0" u="none" strike="noStrike">
                          <a:solidFill>
                            <a:srgbClr val="000000"/>
                          </a:solidFill>
                          <a:effectLst/>
                          <a:latin typeface="Aptos Narrow" panose="020B0004020202020204" pitchFamily="34" charset="0"/>
                        </a:rPr>
                        <a:t> </a:t>
                      </a: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2478669155"/>
                  </a:ext>
                </a:extLst>
              </a:tr>
              <a:tr h="328578">
                <a:tc>
                  <a:txBody>
                    <a:bodyPr/>
                    <a:lstStyle/>
                    <a:p>
                      <a:pPr algn="l" fontAlgn="b"/>
                      <a:r>
                        <a:rPr lang="en-US" sz="4000" b="1" i="0" u="none" strike="noStrike">
                          <a:solidFill>
                            <a:srgbClr val="000000"/>
                          </a:solidFill>
                          <a:effectLst/>
                          <a:latin typeface="Aptos Narrow" panose="020B0004020202020204" pitchFamily="34" charset="0"/>
                        </a:rPr>
                        <a:t>December</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l" fontAlgn="b"/>
                      <a:r>
                        <a:rPr lang="en-US" sz="4000" b="1" i="0" u="none" strike="noStrike">
                          <a:solidFill>
                            <a:srgbClr val="000000"/>
                          </a:solidFill>
                          <a:effectLst/>
                          <a:latin typeface="Aptos Narrow" panose="020B0004020202020204" pitchFamily="34" charset="0"/>
                        </a:rPr>
                        <a:t> </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l" fontAlgn="b"/>
                      <a:r>
                        <a:rPr lang="en-US" sz="4000" b="1" i="0" u="none" strike="noStrike">
                          <a:solidFill>
                            <a:srgbClr val="000000"/>
                          </a:solidFill>
                          <a:effectLst/>
                          <a:latin typeface="Aptos Narrow" panose="020B0004020202020204" pitchFamily="34" charset="0"/>
                        </a:rPr>
                        <a:t> </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l" fontAlgn="b"/>
                      <a:r>
                        <a:rPr lang="en-US" sz="4000" b="0" i="0" u="none" strike="noStrike">
                          <a:solidFill>
                            <a:srgbClr val="000000"/>
                          </a:solidFill>
                          <a:effectLst/>
                          <a:latin typeface="Aptos Narrow" panose="020B0004020202020204" pitchFamily="34" charset="0"/>
                        </a:rPr>
                        <a:t> $                         -   </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extLst>
                  <a:ext uri="{0D108BD9-81ED-4DB2-BD59-A6C34878D82A}">
                    <a16:rowId xmlns:a16="http://schemas.microsoft.com/office/drawing/2014/main" val="2458311768"/>
                  </a:ext>
                </a:extLst>
              </a:tr>
              <a:tr h="350482">
                <a:tc>
                  <a:txBody>
                    <a:bodyPr/>
                    <a:lstStyle/>
                    <a:p>
                      <a:pPr algn="l" fontAlgn="b"/>
                      <a:r>
                        <a:rPr lang="en-US" sz="4000" b="1" i="0" u="none" strike="noStrike">
                          <a:solidFill>
                            <a:srgbClr val="000000"/>
                          </a:solidFill>
                          <a:effectLst/>
                          <a:latin typeface="Aptos Narrow" panose="020B0004020202020204" pitchFamily="34" charset="0"/>
                        </a:rPr>
                        <a:t>January</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43AEE2"/>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5.4</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43AEE2"/>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 $        6,794.00 </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43AEE2"/>
                      </a:solidFill>
                      <a:prstDash val="solid"/>
                      <a:round/>
                      <a:headEnd type="none" w="med" len="med"/>
                      <a:tailEnd type="none" w="med" len="med"/>
                    </a:lnB>
                    <a:solidFill>
                      <a:srgbClr val="DAE9F8"/>
                    </a:solidFill>
                  </a:tcPr>
                </a:tc>
                <a:tc>
                  <a:txBody>
                    <a:bodyPr/>
                    <a:lstStyle/>
                    <a:p>
                      <a:pPr algn="l" fontAlgn="b"/>
                      <a:r>
                        <a:rPr lang="en-US" sz="4000" b="0" i="0" u="none" strike="noStrike">
                          <a:solidFill>
                            <a:srgbClr val="000000"/>
                          </a:solidFill>
                          <a:effectLst/>
                          <a:latin typeface="Aptos Narrow" panose="020B0004020202020204" pitchFamily="34" charset="0"/>
                        </a:rPr>
                        <a:t> $        6,794.00 </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530592850"/>
                  </a:ext>
                </a:extLst>
              </a:tr>
              <a:tr h="350482">
                <a:tc>
                  <a:txBody>
                    <a:bodyPr/>
                    <a:lstStyle/>
                    <a:p>
                      <a:pPr algn="l" fontAlgn="b"/>
                      <a:endParaRPr lang="en-US" sz="4000" b="1" i="0" u="none" strike="noStrike">
                        <a:solidFill>
                          <a:srgbClr val="000000"/>
                        </a:solidFill>
                        <a:effectLst/>
                        <a:latin typeface="Aptos Narrow" panose="020B0004020202020204" pitchFamily="34" charset="0"/>
                      </a:endParaRPr>
                    </a:p>
                  </a:txBody>
                  <a:tcPr marL="8340" marR="8340" marT="8340" marB="0" anchor="b">
                    <a:lnL w="6350" cap="flat" cmpd="sng" algn="ctr">
                      <a:solidFill>
                        <a:srgbClr val="43AEE2"/>
                      </a:solidFill>
                      <a:prstDash val="solid"/>
                      <a:round/>
                      <a:headEnd type="none" w="med" len="med"/>
                      <a:tailEnd type="none" w="med" len="med"/>
                    </a:lnL>
                    <a:lnR>
                      <a:noFill/>
                    </a:lnR>
                    <a:lnT w="6350" cap="flat" cmpd="sng" algn="ctr">
                      <a:solidFill>
                        <a:srgbClr val="43AEE2"/>
                      </a:solidFill>
                      <a:prstDash val="solid"/>
                      <a:round/>
                      <a:headEnd type="none" w="med" len="med"/>
                      <a:tailEnd type="none" w="med" len="med"/>
                    </a:lnT>
                    <a:lnB w="6350" cap="flat" cmpd="sng" algn="ctr">
                      <a:solidFill>
                        <a:srgbClr val="43AEE2"/>
                      </a:solidFill>
                      <a:prstDash val="solid"/>
                      <a:round/>
                      <a:headEnd type="none" w="med" len="med"/>
                      <a:tailEnd type="none" w="med" len="med"/>
                    </a:lnB>
                  </a:tcPr>
                </a:tc>
                <a:tc>
                  <a:txBody>
                    <a:bodyPr/>
                    <a:lstStyle/>
                    <a:p>
                      <a:pPr algn="l" fontAlgn="b"/>
                      <a:endParaRPr lang="en-US" sz="4000" b="1" i="0" u="none" strike="noStrike">
                        <a:solidFill>
                          <a:srgbClr val="000000"/>
                        </a:solidFill>
                        <a:effectLst/>
                        <a:latin typeface="Aptos Narrow" panose="020B0004020202020204" pitchFamily="34" charset="0"/>
                      </a:endParaRPr>
                    </a:p>
                  </a:txBody>
                  <a:tcPr marL="8340" marR="8340" marT="8340" marB="0" anchor="b">
                    <a:lnL>
                      <a:noFill/>
                    </a:lnL>
                    <a:lnR>
                      <a:noFill/>
                    </a:lnR>
                    <a:lnT w="6350" cap="flat" cmpd="sng" algn="ctr">
                      <a:solidFill>
                        <a:srgbClr val="43AEE2"/>
                      </a:solidFill>
                      <a:prstDash val="solid"/>
                      <a:round/>
                      <a:headEnd type="none" w="med" len="med"/>
                      <a:tailEnd type="none" w="med" len="med"/>
                    </a:lnT>
                    <a:lnB w="6350" cap="flat" cmpd="sng" algn="ctr">
                      <a:solidFill>
                        <a:srgbClr val="43AEE2"/>
                      </a:solidFill>
                      <a:prstDash val="solid"/>
                      <a:round/>
                      <a:headEnd type="none" w="med" len="med"/>
                      <a:tailEnd type="none" w="med" len="med"/>
                    </a:lnB>
                  </a:tcPr>
                </a:tc>
                <a:tc>
                  <a:txBody>
                    <a:bodyPr/>
                    <a:lstStyle/>
                    <a:p>
                      <a:pPr algn="l" fontAlgn="b"/>
                      <a:endParaRPr lang="en-US" sz="4000" b="1" i="0" u="none" strike="noStrike">
                        <a:solidFill>
                          <a:srgbClr val="000000"/>
                        </a:solidFill>
                        <a:effectLst/>
                        <a:latin typeface="Aptos Narrow" panose="020B0004020202020204" pitchFamily="34" charset="0"/>
                      </a:endParaRPr>
                    </a:p>
                  </a:txBody>
                  <a:tcPr marL="8340" marR="8340" marT="8340" marB="0" anchor="b">
                    <a:lnL>
                      <a:noFill/>
                    </a:lnL>
                    <a:lnR w="12700" cap="flat" cmpd="sng" algn="ctr">
                      <a:solidFill>
                        <a:srgbClr val="000000"/>
                      </a:solidFill>
                      <a:prstDash val="solid"/>
                      <a:round/>
                      <a:headEnd type="none" w="med" len="med"/>
                      <a:tailEnd type="none" w="med" len="med"/>
                    </a:lnR>
                    <a:lnT w="6350" cap="flat" cmpd="sng" algn="ctr">
                      <a:solidFill>
                        <a:srgbClr val="43AEE2"/>
                      </a:solidFill>
                      <a:prstDash val="solid"/>
                      <a:round/>
                      <a:headEnd type="none" w="med" len="med"/>
                      <a:tailEnd type="none" w="med" len="med"/>
                    </a:lnT>
                    <a:lnB w="6350" cap="flat" cmpd="sng" algn="ctr">
                      <a:solidFill>
                        <a:srgbClr val="43AEE2"/>
                      </a:solidFill>
                      <a:prstDash val="solid"/>
                      <a:round/>
                      <a:headEnd type="none" w="med" len="med"/>
                      <a:tailEnd type="none" w="med" len="med"/>
                    </a:lnB>
                  </a:tcPr>
                </a:tc>
                <a:tc>
                  <a:txBody>
                    <a:bodyPr/>
                    <a:lstStyle/>
                    <a:p>
                      <a:pPr algn="l" fontAlgn="b"/>
                      <a:r>
                        <a:rPr lang="en-US" sz="4000" b="1" i="0" u="none" strike="noStrike">
                          <a:solidFill>
                            <a:srgbClr val="000000"/>
                          </a:solidFill>
                          <a:effectLst/>
                          <a:latin typeface="Aptos Narrow" panose="020B0004020202020204" pitchFamily="34" charset="0"/>
                        </a:rPr>
                        <a:t> $  461,781.31 </a:t>
                      </a:r>
                    </a:p>
                  </a:txBody>
                  <a:tcPr marL="8340" marR="8340" marT="83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018810527"/>
                  </a:ext>
                </a:extLst>
              </a:tr>
            </a:tbl>
          </a:graphicData>
        </a:graphic>
      </p:graphicFrame>
      <p:sp>
        <p:nvSpPr>
          <p:cNvPr id="2" name="TextBox 2">
            <a:extLst>
              <a:ext uri="{FF2B5EF4-FFF2-40B4-BE49-F238E27FC236}">
                <a16:creationId xmlns:a16="http://schemas.microsoft.com/office/drawing/2014/main" id="{0687F34E-7528-6092-2870-1D63E94CE32B}"/>
              </a:ext>
            </a:extLst>
          </p:cNvPr>
          <p:cNvSpPr txBox="1"/>
          <p:nvPr/>
        </p:nvSpPr>
        <p:spPr>
          <a:xfrm>
            <a:off x="3267075" y="7962900"/>
            <a:ext cx="11753850" cy="1122615"/>
          </a:xfrm>
          <a:prstGeom prst="rect">
            <a:avLst/>
          </a:prstGeom>
        </p:spPr>
        <p:txBody>
          <a:bodyPr wrap="square" lIns="0" tIns="0" rIns="0" bIns="0" rtlCol="0" anchor="t">
            <a:spAutoFit/>
          </a:bodyPr>
          <a:lstStyle/>
          <a:p>
            <a:pPr algn="ctr">
              <a:lnSpc>
                <a:spcPts val="9379"/>
              </a:lnSpc>
            </a:pPr>
            <a:r>
              <a:rPr lang="en-US" sz="5400">
                <a:solidFill>
                  <a:srgbClr val="37619B"/>
                </a:solidFill>
                <a:latin typeface="Canva Sans Bold"/>
                <a:ea typeface="Canva Sans Bold"/>
                <a:cs typeface="Canva Sans Bold"/>
                <a:sym typeface="Canva Sans Bold"/>
              </a:rPr>
              <a:t>Cumulative Total</a:t>
            </a:r>
          </a:p>
        </p:txBody>
      </p:sp>
      <p:cxnSp>
        <p:nvCxnSpPr>
          <p:cNvPr id="4" name="Curved Connector 3">
            <a:extLst>
              <a:ext uri="{FF2B5EF4-FFF2-40B4-BE49-F238E27FC236}">
                <a16:creationId xmlns:a16="http://schemas.microsoft.com/office/drawing/2014/main" id="{F21E48D9-A7DD-4589-8DD7-B5F4E05F3FD4}"/>
              </a:ext>
            </a:extLst>
          </p:cNvPr>
          <p:cNvCxnSpPr>
            <a:cxnSpLocks/>
          </p:cNvCxnSpPr>
          <p:nvPr/>
        </p:nvCxnSpPr>
        <p:spPr>
          <a:xfrm rot="5400000" flipH="1" flipV="1">
            <a:off x="12115801" y="7658101"/>
            <a:ext cx="1143000" cy="990598"/>
          </a:xfrm>
          <a:prstGeom prst="curvedConnector3">
            <a:avLst/>
          </a:prstGeom>
          <a:ln w="793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416687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AEBFF"/>
        </a:solidFill>
        <a:effectLst/>
      </p:bgPr>
    </p:bg>
    <p:spTree>
      <p:nvGrpSpPr>
        <p:cNvPr id="1" name=""/>
        <p:cNvGrpSpPr/>
        <p:nvPr/>
      </p:nvGrpSpPr>
      <p:grpSpPr>
        <a:xfrm>
          <a:off x="0" y="0"/>
          <a:ext cx="0" cy="0"/>
          <a:chOff x="0" y="0"/>
          <a:chExt cx="0" cy="0"/>
        </a:xfrm>
      </p:grpSpPr>
      <p:sp>
        <p:nvSpPr>
          <p:cNvPr id="2" name="TextBox 2"/>
          <p:cNvSpPr txBox="1"/>
          <p:nvPr/>
        </p:nvSpPr>
        <p:spPr>
          <a:xfrm>
            <a:off x="1666706" y="174440"/>
            <a:ext cx="14954585" cy="1082861"/>
          </a:xfrm>
          <a:prstGeom prst="rect">
            <a:avLst/>
          </a:prstGeom>
        </p:spPr>
        <p:txBody>
          <a:bodyPr wrap="square" lIns="0" tIns="0" rIns="0" bIns="0" rtlCol="0" anchor="t">
            <a:spAutoFit/>
          </a:bodyPr>
          <a:lstStyle/>
          <a:p>
            <a:pPr algn="ctr">
              <a:lnSpc>
                <a:spcPts val="9379"/>
              </a:lnSpc>
            </a:pPr>
            <a:r>
              <a:rPr lang="en-US" sz="5400">
                <a:solidFill>
                  <a:srgbClr val="37619B"/>
                </a:solidFill>
                <a:latin typeface="Canva Sans Bold"/>
                <a:ea typeface="Canva Sans Bold"/>
                <a:cs typeface="Canva Sans Bold"/>
                <a:sym typeface="Canva Sans Bold"/>
              </a:rPr>
              <a:t>CUMULATIVE BUDGET CHARTS</a:t>
            </a:r>
          </a:p>
        </p:txBody>
      </p:sp>
      <p:graphicFrame>
        <p:nvGraphicFramePr>
          <p:cNvPr id="5" name="Chart 4">
            <a:extLst>
              <a:ext uri="{FF2B5EF4-FFF2-40B4-BE49-F238E27FC236}">
                <a16:creationId xmlns:a16="http://schemas.microsoft.com/office/drawing/2014/main" id="{DA8F0EFA-6AB0-B81D-0414-3FF56DE8E5FB}"/>
              </a:ext>
            </a:extLst>
          </p:cNvPr>
          <p:cNvGraphicFramePr>
            <a:graphicFrameLocks/>
          </p:cNvGraphicFramePr>
          <p:nvPr>
            <p:extLst>
              <p:ext uri="{D42A27DB-BD31-4B8C-83A1-F6EECF244321}">
                <p14:modId xmlns:p14="http://schemas.microsoft.com/office/powerpoint/2010/main" val="1100484444"/>
              </p:ext>
            </p:extLst>
          </p:nvPr>
        </p:nvGraphicFramePr>
        <p:xfrm>
          <a:off x="0" y="2663536"/>
          <a:ext cx="8839200" cy="64007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DAD95BF6-2C23-20E9-7D40-1DBD435F8911}"/>
              </a:ext>
            </a:extLst>
          </p:cNvPr>
          <p:cNvGraphicFramePr>
            <a:graphicFrameLocks/>
          </p:cNvGraphicFramePr>
          <p:nvPr>
            <p:extLst>
              <p:ext uri="{D42A27DB-BD31-4B8C-83A1-F6EECF244321}">
                <p14:modId xmlns:p14="http://schemas.microsoft.com/office/powerpoint/2010/main" val="2023376950"/>
              </p:ext>
            </p:extLst>
          </p:nvPr>
        </p:nvGraphicFramePr>
        <p:xfrm>
          <a:off x="9601200" y="1866900"/>
          <a:ext cx="8458200" cy="7391400"/>
        </p:xfrm>
        <a:graphic>
          <a:graphicData uri="http://schemas.openxmlformats.org/drawingml/2006/chart">
            <c:chart xmlns:c="http://schemas.openxmlformats.org/drawingml/2006/chart" xmlns:r="http://schemas.openxmlformats.org/officeDocument/2006/relationships" r:id="rId4"/>
          </a:graphicData>
        </a:graphic>
      </p:graphicFrame>
      <p:cxnSp>
        <p:nvCxnSpPr>
          <p:cNvPr id="8" name="Straight Connector 7">
            <a:extLst>
              <a:ext uri="{FF2B5EF4-FFF2-40B4-BE49-F238E27FC236}">
                <a16:creationId xmlns:a16="http://schemas.microsoft.com/office/drawing/2014/main" id="{BC7FF066-36C8-66FA-FE7F-20DA8B39F6AE}"/>
              </a:ext>
            </a:extLst>
          </p:cNvPr>
          <p:cNvCxnSpPr>
            <a:cxnSpLocks/>
          </p:cNvCxnSpPr>
          <p:nvPr/>
        </p:nvCxnSpPr>
        <p:spPr>
          <a:xfrm>
            <a:off x="9143999" y="1631373"/>
            <a:ext cx="0" cy="8465127"/>
          </a:xfrm>
          <a:prstGeom prst="line">
            <a:avLst/>
          </a:prstGeom>
          <a:ln w="4445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AEBFF"/>
        </a:solidFill>
        <a:effectLst/>
      </p:bgPr>
    </p:bg>
    <p:spTree>
      <p:nvGrpSpPr>
        <p:cNvPr id="1" name=""/>
        <p:cNvGrpSpPr/>
        <p:nvPr/>
      </p:nvGrpSpPr>
      <p:grpSpPr>
        <a:xfrm>
          <a:off x="0" y="0"/>
          <a:ext cx="0" cy="0"/>
          <a:chOff x="0" y="0"/>
          <a:chExt cx="0" cy="0"/>
        </a:xfrm>
      </p:grpSpPr>
      <p:sp>
        <p:nvSpPr>
          <p:cNvPr id="2" name="Freeform 2"/>
          <p:cNvSpPr/>
          <p:nvPr/>
        </p:nvSpPr>
        <p:spPr>
          <a:xfrm>
            <a:off x="15326537" y="8278767"/>
            <a:ext cx="2157281" cy="2008233"/>
          </a:xfrm>
          <a:custGeom>
            <a:avLst/>
            <a:gdLst/>
            <a:ahLst/>
            <a:cxnLst/>
            <a:rect l="l" t="t" r="r" b="b"/>
            <a:pathLst>
              <a:path w="2157281" h="2008233">
                <a:moveTo>
                  <a:pt x="0" y="0"/>
                </a:moveTo>
                <a:lnTo>
                  <a:pt x="2157281" y="0"/>
                </a:lnTo>
                <a:lnTo>
                  <a:pt x="2157281" y="2008233"/>
                </a:lnTo>
                <a:lnTo>
                  <a:pt x="0" y="20082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49590" y="9767731"/>
            <a:ext cx="18905608" cy="2552257"/>
          </a:xfrm>
          <a:custGeom>
            <a:avLst/>
            <a:gdLst/>
            <a:ahLst/>
            <a:cxnLst/>
            <a:rect l="l" t="t" r="r" b="b"/>
            <a:pathLst>
              <a:path w="18905608" h="2552257">
                <a:moveTo>
                  <a:pt x="0" y="0"/>
                </a:moveTo>
                <a:lnTo>
                  <a:pt x="18905608" y="0"/>
                </a:lnTo>
                <a:lnTo>
                  <a:pt x="18905608" y="2552258"/>
                </a:lnTo>
                <a:lnTo>
                  <a:pt x="0" y="255225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5804824" y="423852"/>
            <a:ext cx="6330274" cy="962660"/>
          </a:xfrm>
          <a:prstGeom prst="rect">
            <a:avLst/>
          </a:prstGeom>
        </p:spPr>
        <p:txBody>
          <a:bodyPr wrap="square" lIns="0" tIns="0" rIns="0" bIns="0" rtlCol="0" anchor="t">
            <a:spAutoFit/>
          </a:bodyPr>
          <a:lstStyle/>
          <a:p>
            <a:pPr algn="ctr">
              <a:lnSpc>
                <a:spcPts val="7839"/>
              </a:lnSpc>
            </a:pPr>
            <a:r>
              <a:rPr lang="en-US" sz="5599">
                <a:solidFill>
                  <a:srgbClr val="37619B"/>
                </a:solidFill>
                <a:latin typeface="Canva Sans Bold"/>
                <a:ea typeface="Canva Sans Bold"/>
                <a:cs typeface="Canva Sans Bold"/>
                <a:sym typeface="Canva Sans Bold"/>
              </a:rPr>
              <a:t>ASSUMPTIONS</a:t>
            </a:r>
          </a:p>
        </p:txBody>
      </p:sp>
      <p:sp>
        <p:nvSpPr>
          <p:cNvPr id="5" name="TextBox 5"/>
          <p:cNvSpPr txBox="1"/>
          <p:nvPr/>
        </p:nvSpPr>
        <p:spPr>
          <a:xfrm>
            <a:off x="486444" y="1878558"/>
            <a:ext cx="2965232" cy="1736725"/>
          </a:xfrm>
          <a:prstGeom prst="rect">
            <a:avLst/>
          </a:prstGeom>
        </p:spPr>
        <p:txBody>
          <a:bodyPr lIns="0" tIns="0" rIns="0" bIns="0" rtlCol="0" anchor="t">
            <a:spAutoFit/>
          </a:bodyPr>
          <a:lstStyle/>
          <a:p>
            <a:pPr algn="ctr">
              <a:lnSpc>
                <a:spcPts val="3499"/>
              </a:lnSpc>
            </a:pPr>
            <a:r>
              <a:rPr lang="en-US" sz="2499" u="sng">
                <a:solidFill>
                  <a:srgbClr val="37619B"/>
                </a:solidFill>
                <a:latin typeface="Canva Sans Bold"/>
                <a:ea typeface="Canva Sans Bold"/>
                <a:cs typeface="Canva Sans Bold"/>
                <a:sym typeface="Canva Sans Bold"/>
              </a:rPr>
              <a:t>ASSUMPTION 1:</a:t>
            </a:r>
            <a:r>
              <a:rPr lang="en-US" sz="2499">
                <a:solidFill>
                  <a:srgbClr val="37619B"/>
                </a:solidFill>
                <a:latin typeface="Canva Sans Bold"/>
                <a:ea typeface="Canva Sans Bold"/>
                <a:cs typeface="Canva Sans Bold"/>
                <a:sym typeface="Canva Sans Bold"/>
              </a:rPr>
              <a:t> Most businesses operate Monday through Friday</a:t>
            </a:r>
          </a:p>
        </p:txBody>
      </p:sp>
      <p:sp>
        <p:nvSpPr>
          <p:cNvPr id="6" name="TextBox 6"/>
          <p:cNvSpPr txBox="1"/>
          <p:nvPr/>
        </p:nvSpPr>
        <p:spPr>
          <a:xfrm>
            <a:off x="3633993" y="1878558"/>
            <a:ext cx="4337675" cy="1736725"/>
          </a:xfrm>
          <a:prstGeom prst="rect">
            <a:avLst/>
          </a:prstGeom>
        </p:spPr>
        <p:txBody>
          <a:bodyPr lIns="0" tIns="0" rIns="0" bIns="0" rtlCol="0" anchor="t">
            <a:spAutoFit/>
          </a:bodyPr>
          <a:lstStyle/>
          <a:p>
            <a:pPr algn="ctr">
              <a:lnSpc>
                <a:spcPts val="3499"/>
              </a:lnSpc>
            </a:pPr>
            <a:r>
              <a:rPr lang="en-US" sz="2499" u="sng">
                <a:solidFill>
                  <a:srgbClr val="37619B"/>
                </a:solidFill>
                <a:latin typeface="Canva Sans Bold"/>
                <a:ea typeface="Canva Sans Bold"/>
                <a:cs typeface="Canva Sans Bold"/>
                <a:sym typeface="Canva Sans Bold"/>
              </a:rPr>
              <a:t>ASSUMPTION 2:</a:t>
            </a:r>
            <a:r>
              <a:rPr lang="en-US" sz="2499">
                <a:solidFill>
                  <a:srgbClr val="37619B"/>
                </a:solidFill>
                <a:latin typeface="Canva Sans Bold"/>
                <a:ea typeface="Canva Sans Bold"/>
                <a:cs typeface="Canva Sans Bold"/>
                <a:sym typeface="Canva Sans Bold"/>
              </a:rPr>
              <a:t> There will be favorable weather conditions during set-up, operation, and breakdown</a:t>
            </a:r>
          </a:p>
        </p:txBody>
      </p:sp>
      <p:sp>
        <p:nvSpPr>
          <p:cNvPr id="7" name="TextBox 7"/>
          <p:cNvSpPr txBox="1"/>
          <p:nvPr/>
        </p:nvSpPr>
        <p:spPr>
          <a:xfrm>
            <a:off x="8152643" y="1878558"/>
            <a:ext cx="4781701" cy="1298575"/>
          </a:xfrm>
          <a:prstGeom prst="rect">
            <a:avLst/>
          </a:prstGeom>
        </p:spPr>
        <p:txBody>
          <a:bodyPr lIns="0" tIns="0" rIns="0" bIns="0" rtlCol="0" anchor="t">
            <a:spAutoFit/>
          </a:bodyPr>
          <a:lstStyle/>
          <a:p>
            <a:pPr algn="ctr">
              <a:lnSpc>
                <a:spcPts val="3499"/>
              </a:lnSpc>
            </a:pPr>
            <a:r>
              <a:rPr lang="en-US" sz="2499" u="sng">
                <a:solidFill>
                  <a:srgbClr val="37619B"/>
                </a:solidFill>
                <a:latin typeface="Canva Sans Bold"/>
                <a:ea typeface="Canva Sans Bold"/>
                <a:cs typeface="Canva Sans Bold"/>
                <a:sym typeface="Canva Sans Bold"/>
              </a:rPr>
              <a:t>ASSUMPTION 3:</a:t>
            </a:r>
            <a:r>
              <a:rPr lang="en-US" sz="2499">
                <a:solidFill>
                  <a:srgbClr val="37619B"/>
                </a:solidFill>
                <a:latin typeface="Canva Sans Bold"/>
                <a:ea typeface="Canva Sans Bold"/>
                <a:cs typeface="Canva Sans Bold"/>
                <a:sym typeface="Canva Sans Bold"/>
              </a:rPr>
              <a:t> We will receive sufficient budget allocation</a:t>
            </a:r>
          </a:p>
        </p:txBody>
      </p:sp>
      <p:sp>
        <p:nvSpPr>
          <p:cNvPr id="8" name="TextBox 8"/>
          <p:cNvSpPr txBox="1"/>
          <p:nvPr/>
        </p:nvSpPr>
        <p:spPr>
          <a:xfrm>
            <a:off x="6469697" y="8231142"/>
            <a:ext cx="4897288" cy="1298575"/>
          </a:xfrm>
          <a:prstGeom prst="rect">
            <a:avLst/>
          </a:prstGeom>
        </p:spPr>
        <p:txBody>
          <a:bodyPr lIns="0" tIns="0" rIns="0" bIns="0" rtlCol="0" anchor="t">
            <a:spAutoFit/>
          </a:bodyPr>
          <a:lstStyle/>
          <a:p>
            <a:pPr algn="ctr">
              <a:lnSpc>
                <a:spcPts val="3499"/>
              </a:lnSpc>
            </a:pPr>
            <a:r>
              <a:rPr lang="en-US" sz="2499" u="sng">
                <a:solidFill>
                  <a:srgbClr val="37619B"/>
                </a:solidFill>
                <a:latin typeface="Canva Sans Bold"/>
                <a:ea typeface="Canva Sans Bold"/>
                <a:cs typeface="Canva Sans Bold"/>
                <a:sym typeface="Canva Sans Bold"/>
              </a:rPr>
              <a:t>ASSUMPTION </a:t>
            </a:r>
            <a:r>
              <a:rPr lang="en-US" sz="2499">
                <a:solidFill>
                  <a:srgbClr val="37619B"/>
                </a:solidFill>
                <a:latin typeface="Canva Sans Bold"/>
                <a:ea typeface="Canva Sans Bold"/>
                <a:cs typeface="Canva Sans Bold"/>
                <a:sym typeface="Canva Sans Bold"/>
              </a:rPr>
              <a:t>10: All cost in the budget will be paid upfront</a:t>
            </a:r>
          </a:p>
          <a:p>
            <a:pPr algn="ctr">
              <a:lnSpc>
                <a:spcPts val="3499"/>
              </a:lnSpc>
            </a:pPr>
            <a:endParaRPr lang="en-US" sz="2499">
              <a:solidFill>
                <a:srgbClr val="37619B"/>
              </a:solidFill>
              <a:latin typeface="Canva Sans Bold"/>
              <a:ea typeface="Canva Sans Bold"/>
              <a:cs typeface="Canva Sans Bold"/>
              <a:sym typeface="Canva Sans Bold"/>
            </a:endParaRPr>
          </a:p>
        </p:txBody>
      </p:sp>
      <p:sp>
        <p:nvSpPr>
          <p:cNvPr id="9" name="TextBox 9"/>
          <p:cNvSpPr txBox="1"/>
          <p:nvPr/>
        </p:nvSpPr>
        <p:spPr>
          <a:xfrm>
            <a:off x="12935686" y="1878558"/>
            <a:ext cx="4781701" cy="1736725"/>
          </a:xfrm>
          <a:prstGeom prst="rect">
            <a:avLst/>
          </a:prstGeom>
        </p:spPr>
        <p:txBody>
          <a:bodyPr lIns="0" tIns="0" rIns="0" bIns="0" rtlCol="0" anchor="t">
            <a:spAutoFit/>
          </a:bodyPr>
          <a:lstStyle/>
          <a:p>
            <a:pPr algn="ctr">
              <a:lnSpc>
                <a:spcPts val="3499"/>
              </a:lnSpc>
            </a:pPr>
            <a:r>
              <a:rPr lang="en-US" sz="2499" u="sng">
                <a:solidFill>
                  <a:srgbClr val="37619B"/>
                </a:solidFill>
                <a:latin typeface="Canva Sans Bold"/>
                <a:ea typeface="Canva Sans Bold"/>
                <a:cs typeface="Canva Sans Bold"/>
                <a:sym typeface="Canva Sans Bold"/>
              </a:rPr>
              <a:t>ASSUMPTION 4: </a:t>
            </a:r>
            <a:r>
              <a:rPr lang="en-US" sz="2499">
                <a:solidFill>
                  <a:srgbClr val="37619B"/>
                </a:solidFill>
                <a:latin typeface="Canva Sans Bold"/>
                <a:ea typeface="Canva Sans Bold"/>
                <a:cs typeface="Canva Sans Bold"/>
                <a:sym typeface="Canva Sans Bold"/>
              </a:rPr>
              <a:t>The installation of the plastic ice will be smooth and all measurements are accurate </a:t>
            </a:r>
          </a:p>
        </p:txBody>
      </p:sp>
      <p:sp>
        <p:nvSpPr>
          <p:cNvPr id="10" name="TextBox 10"/>
          <p:cNvSpPr txBox="1"/>
          <p:nvPr/>
        </p:nvSpPr>
        <p:spPr>
          <a:xfrm>
            <a:off x="793444" y="4043908"/>
            <a:ext cx="4781701" cy="1736725"/>
          </a:xfrm>
          <a:prstGeom prst="rect">
            <a:avLst/>
          </a:prstGeom>
        </p:spPr>
        <p:txBody>
          <a:bodyPr lIns="0" tIns="0" rIns="0" bIns="0" rtlCol="0" anchor="t">
            <a:spAutoFit/>
          </a:bodyPr>
          <a:lstStyle/>
          <a:p>
            <a:pPr algn="ctr">
              <a:lnSpc>
                <a:spcPts val="3499"/>
              </a:lnSpc>
            </a:pPr>
            <a:r>
              <a:rPr lang="en-US" sz="2499" u="sng">
                <a:solidFill>
                  <a:srgbClr val="37619B"/>
                </a:solidFill>
                <a:latin typeface="Canva Sans Bold"/>
                <a:ea typeface="Canva Sans Bold"/>
                <a:cs typeface="Canva Sans Bold"/>
                <a:sym typeface="Canva Sans Bold"/>
              </a:rPr>
              <a:t>ASSUMPTION 5: </a:t>
            </a:r>
            <a:r>
              <a:rPr lang="en-US" sz="2499">
                <a:solidFill>
                  <a:srgbClr val="37619B"/>
                </a:solidFill>
                <a:latin typeface="Canva Sans Bold"/>
                <a:ea typeface="Canva Sans Bold"/>
                <a:cs typeface="Canva Sans Bold"/>
                <a:sym typeface="Canva Sans Bold"/>
              </a:rPr>
              <a:t>There will not be any labor or plastic ice shortages during the busy holiday season</a:t>
            </a:r>
          </a:p>
        </p:txBody>
      </p:sp>
      <p:sp>
        <p:nvSpPr>
          <p:cNvPr id="11" name="TextBox 11"/>
          <p:cNvSpPr txBox="1"/>
          <p:nvPr/>
        </p:nvSpPr>
        <p:spPr>
          <a:xfrm>
            <a:off x="6051395" y="4043908"/>
            <a:ext cx="4781701" cy="1736725"/>
          </a:xfrm>
          <a:prstGeom prst="rect">
            <a:avLst/>
          </a:prstGeom>
        </p:spPr>
        <p:txBody>
          <a:bodyPr lIns="0" tIns="0" rIns="0" bIns="0" rtlCol="0" anchor="t">
            <a:spAutoFit/>
          </a:bodyPr>
          <a:lstStyle/>
          <a:p>
            <a:pPr algn="ctr">
              <a:lnSpc>
                <a:spcPts val="3499"/>
              </a:lnSpc>
            </a:pPr>
            <a:r>
              <a:rPr lang="en-US" sz="2499" u="sng">
                <a:solidFill>
                  <a:srgbClr val="37619B"/>
                </a:solidFill>
                <a:latin typeface="Canva Sans Bold"/>
                <a:ea typeface="Canva Sans Bold"/>
                <a:cs typeface="Canva Sans Bold"/>
                <a:sym typeface="Canva Sans Bold"/>
              </a:rPr>
              <a:t>ASSUMPTION 6 :</a:t>
            </a:r>
            <a:r>
              <a:rPr lang="en-US" sz="2499">
                <a:solidFill>
                  <a:srgbClr val="37619B"/>
                </a:solidFill>
                <a:latin typeface="Canva Sans Bold"/>
                <a:ea typeface="Canva Sans Bold"/>
                <a:cs typeface="Canva Sans Bold"/>
                <a:sym typeface="Canva Sans Bold"/>
              </a:rPr>
              <a:t> The UCF surrounding community members will be willing to attend a paid event</a:t>
            </a:r>
          </a:p>
        </p:txBody>
      </p:sp>
      <p:sp>
        <p:nvSpPr>
          <p:cNvPr id="12" name="TextBox 12"/>
          <p:cNvSpPr txBox="1"/>
          <p:nvPr/>
        </p:nvSpPr>
        <p:spPr>
          <a:xfrm>
            <a:off x="11309192" y="4043908"/>
            <a:ext cx="4781701" cy="2174875"/>
          </a:xfrm>
          <a:prstGeom prst="rect">
            <a:avLst/>
          </a:prstGeom>
        </p:spPr>
        <p:txBody>
          <a:bodyPr lIns="0" tIns="0" rIns="0" bIns="0" rtlCol="0" anchor="t">
            <a:spAutoFit/>
          </a:bodyPr>
          <a:lstStyle/>
          <a:p>
            <a:pPr algn="ctr">
              <a:lnSpc>
                <a:spcPts val="3499"/>
              </a:lnSpc>
            </a:pPr>
            <a:r>
              <a:rPr lang="en-US" sz="2499" u="sng">
                <a:solidFill>
                  <a:srgbClr val="37619B"/>
                </a:solidFill>
                <a:latin typeface="Canva Sans Bold"/>
                <a:ea typeface="Canva Sans Bold"/>
                <a:cs typeface="Canva Sans Bold"/>
                <a:sym typeface="Canva Sans Bold"/>
              </a:rPr>
              <a:t>ASSUMPTION </a:t>
            </a:r>
            <a:r>
              <a:rPr lang="en-US" sz="2499">
                <a:solidFill>
                  <a:srgbClr val="37619B"/>
                </a:solidFill>
                <a:latin typeface="Canva Sans Bold"/>
                <a:ea typeface="Canva Sans Bold"/>
                <a:cs typeface="Canva Sans Bold"/>
                <a:sym typeface="Canva Sans Bold"/>
              </a:rPr>
              <a:t>7: Continuing increase of university students attendance even though its holiday break so there is no classes</a:t>
            </a:r>
          </a:p>
        </p:txBody>
      </p:sp>
      <p:sp>
        <p:nvSpPr>
          <p:cNvPr id="13" name="TextBox 13"/>
          <p:cNvSpPr txBox="1"/>
          <p:nvPr/>
        </p:nvSpPr>
        <p:spPr>
          <a:xfrm>
            <a:off x="3370942" y="6460309"/>
            <a:ext cx="4781701" cy="1736725"/>
          </a:xfrm>
          <a:prstGeom prst="rect">
            <a:avLst/>
          </a:prstGeom>
        </p:spPr>
        <p:txBody>
          <a:bodyPr lIns="0" tIns="0" rIns="0" bIns="0" rtlCol="0" anchor="t">
            <a:spAutoFit/>
          </a:bodyPr>
          <a:lstStyle/>
          <a:p>
            <a:pPr algn="ctr">
              <a:lnSpc>
                <a:spcPts val="3499"/>
              </a:lnSpc>
            </a:pPr>
            <a:r>
              <a:rPr lang="en-US" sz="2499" u="sng">
                <a:solidFill>
                  <a:srgbClr val="37619B"/>
                </a:solidFill>
                <a:latin typeface="Canva Sans Bold"/>
                <a:ea typeface="Canva Sans Bold"/>
                <a:cs typeface="Canva Sans Bold"/>
                <a:sym typeface="Canva Sans Bold"/>
              </a:rPr>
              <a:t>ASSUMPTION 8:</a:t>
            </a:r>
            <a:r>
              <a:rPr lang="en-US" sz="2499">
                <a:solidFill>
                  <a:srgbClr val="37619B"/>
                </a:solidFill>
                <a:latin typeface="Canva Sans Bold"/>
                <a:ea typeface="Canva Sans Bold"/>
                <a:cs typeface="Canva Sans Bold"/>
                <a:sym typeface="Canva Sans Bold"/>
              </a:rPr>
              <a:t> Dean </a:t>
            </a:r>
            <a:r>
              <a:rPr lang="en-US" sz="2499" err="1">
                <a:solidFill>
                  <a:srgbClr val="37619B"/>
                </a:solidFill>
                <a:latin typeface="Canva Sans Bold"/>
                <a:ea typeface="Canva Sans Bold"/>
                <a:cs typeface="Canva Sans Bold"/>
                <a:sym typeface="Canva Sans Bold"/>
              </a:rPr>
              <a:t>Jarley</a:t>
            </a:r>
            <a:r>
              <a:rPr lang="en-US" sz="2499">
                <a:solidFill>
                  <a:srgbClr val="37619B"/>
                </a:solidFill>
                <a:latin typeface="Canva Sans Bold"/>
                <a:ea typeface="Canva Sans Bold"/>
                <a:cs typeface="Canva Sans Bold"/>
                <a:sym typeface="Canva Sans Bold"/>
              </a:rPr>
              <a:t> will attend our event and show support for the fundraising effort for COB</a:t>
            </a:r>
          </a:p>
        </p:txBody>
      </p:sp>
      <p:sp>
        <p:nvSpPr>
          <p:cNvPr id="14" name="TextBox 14"/>
          <p:cNvSpPr txBox="1"/>
          <p:nvPr/>
        </p:nvSpPr>
        <p:spPr>
          <a:xfrm>
            <a:off x="8918342" y="6460309"/>
            <a:ext cx="4781701" cy="1298575"/>
          </a:xfrm>
          <a:prstGeom prst="rect">
            <a:avLst/>
          </a:prstGeom>
        </p:spPr>
        <p:txBody>
          <a:bodyPr lIns="0" tIns="0" rIns="0" bIns="0" rtlCol="0" anchor="t">
            <a:spAutoFit/>
          </a:bodyPr>
          <a:lstStyle/>
          <a:p>
            <a:pPr algn="ctr">
              <a:lnSpc>
                <a:spcPts val="3499"/>
              </a:lnSpc>
            </a:pPr>
            <a:r>
              <a:rPr lang="en-US" sz="2499" u="sng">
                <a:solidFill>
                  <a:srgbClr val="37619B"/>
                </a:solidFill>
                <a:latin typeface="Canva Sans Bold"/>
                <a:ea typeface="Canva Sans Bold"/>
                <a:cs typeface="Canva Sans Bold"/>
                <a:sym typeface="Canva Sans Bold"/>
              </a:rPr>
              <a:t> ASSUMPTION 9: </a:t>
            </a:r>
            <a:r>
              <a:rPr lang="en-US" sz="2499">
                <a:solidFill>
                  <a:srgbClr val="37619B"/>
                </a:solidFill>
                <a:latin typeface="Canva Sans Bold"/>
                <a:ea typeface="Canva Sans Bold"/>
                <a:cs typeface="Canva Sans Bold"/>
                <a:sym typeface="Canva Sans Bold"/>
              </a:rPr>
              <a:t>Workers will be willing to accept the budgeted pay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AEBFF"/>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2601054" y="6339520"/>
            <a:ext cx="10062222" cy="5085996"/>
          </a:xfrm>
          <a:custGeom>
            <a:avLst/>
            <a:gdLst/>
            <a:ahLst/>
            <a:cxnLst/>
            <a:rect l="l" t="t" r="r" b="b"/>
            <a:pathLst>
              <a:path w="10062222" h="5085996">
                <a:moveTo>
                  <a:pt x="0" y="0"/>
                </a:moveTo>
                <a:lnTo>
                  <a:pt x="10062222" y="0"/>
                </a:lnTo>
                <a:lnTo>
                  <a:pt x="10062222" y="5085996"/>
                </a:lnTo>
                <a:lnTo>
                  <a:pt x="0" y="50859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3"/>
          <p:cNvSpPr txBox="1"/>
          <p:nvPr/>
        </p:nvSpPr>
        <p:spPr>
          <a:xfrm>
            <a:off x="1028700" y="835301"/>
            <a:ext cx="15100474" cy="1734821"/>
          </a:xfrm>
          <a:prstGeom prst="rect">
            <a:avLst/>
          </a:prstGeom>
        </p:spPr>
        <p:txBody>
          <a:bodyPr lIns="0" tIns="0" rIns="0" bIns="0" rtlCol="0" anchor="t">
            <a:spAutoFit/>
          </a:bodyPr>
          <a:lstStyle/>
          <a:p>
            <a:pPr algn="l">
              <a:lnSpc>
                <a:spcPts val="12740"/>
              </a:lnSpc>
            </a:pPr>
            <a:r>
              <a:rPr lang="en-US" sz="14000">
                <a:solidFill>
                  <a:srgbClr val="37619B"/>
                </a:solidFill>
                <a:latin typeface="Canva Sans Bold"/>
                <a:ea typeface="Canva Sans Bold"/>
                <a:cs typeface="Canva Sans Bold"/>
                <a:sym typeface="Canva Sans Bold"/>
              </a:rPr>
              <a:t>Conclusion</a:t>
            </a:r>
          </a:p>
        </p:txBody>
      </p:sp>
      <p:sp>
        <p:nvSpPr>
          <p:cNvPr id="4" name="TextBox 4"/>
          <p:cNvSpPr txBox="1"/>
          <p:nvPr/>
        </p:nvSpPr>
        <p:spPr>
          <a:xfrm>
            <a:off x="1028700" y="2783675"/>
            <a:ext cx="16230600" cy="2677071"/>
          </a:xfrm>
          <a:prstGeom prst="rect">
            <a:avLst/>
          </a:prstGeom>
        </p:spPr>
        <p:txBody>
          <a:bodyPr lIns="0" tIns="0" rIns="0" bIns="0" rtlCol="0" anchor="t">
            <a:spAutoFit/>
          </a:bodyPr>
          <a:lstStyle/>
          <a:p>
            <a:pPr marL="0" lvl="0" indent="0" algn="just">
              <a:lnSpc>
                <a:spcPts val="4328"/>
              </a:lnSpc>
            </a:pPr>
            <a:r>
              <a:rPr lang="en-US" sz="3091">
                <a:solidFill>
                  <a:srgbClr val="37619B"/>
                </a:solidFill>
                <a:latin typeface="Canva Sans"/>
                <a:ea typeface="Canva Sans"/>
                <a:cs typeface="Canva Sans"/>
                <a:sym typeface="Canva Sans"/>
              </a:rPr>
              <a:t>Knights on Ice will be executed using a </a:t>
            </a:r>
            <a:r>
              <a:rPr lang="en-US" sz="3091">
                <a:solidFill>
                  <a:srgbClr val="37619B"/>
                </a:solidFill>
                <a:latin typeface="Canva Sans Bold"/>
                <a:ea typeface="Canva Sans Bold"/>
                <a:cs typeface="Canva Sans Bold"/>
                <a:sym typeface="Canva Sans Bold"/>
              </a:rPr>
              <a:t>waterfall style</a:t>
            </a:r>
            <a:r>
              <a:rPr lang="en-US" sz="3091">
                <a:solidFill>
                  <a:srgbClr val="37619B"/>
                </a:solidFill>
                <a:latin typeface="Canva Sans"/>
                <a:ea typeface="Canva Sans"/>
                <a:cs typeface="Canva Sans"/>
                <a:sym typeface="Canva Sans"/>
              </a:rPr>
              <a:t> project management approach, built upon itself from the ground up by an experienced and dedicated team who is excited to bring holiday cheer to the UCF community. We will have several tasks and challenges throughout the months leading to our event, and are prepared to navigate through them thanks to our expert project managers. </a:t>
            </a:r>
          </a:p>
        </p:txBody>
      </p:sp>
      <p:sp>
        <p:nvSpPr>
          <p:cNvPr id="5" name="Freeform 5">
            <a:extLst>
              <a:ext uri="{C183D7F6-B498-43B3-948B-1728B52AA6E4}">
                <adec:decorative xmlns:adec="http://schemas.microsoft.com/office/drawing/2017/decorative" val="1"/>
              </a:ext>
            </a:extLst>
          </p:cNvPr>
          <p:cNvSpPr/>
          <p:nvPr/>
        </p:nvSpPr>
        <p:spPr>
          <a:xfrm flipH="1">
            <a:off x="7413543" y="6045970"/>
            <a:ext cx="12710658" cy="6424660"/>
          </a:xfrm>
          <a:custGeom>
            <a:avLst/>
            <a:gdLst/>
            <a:ahLst/>
            <a:cxnLst/>
            <a:rect l="l" t="t" r="r" b="b"/>
            <a:pathLst>
              <a:path w="12710658" h="6424660">
                <a:moveTo>
                  <a:pt x="12710658" y="0"/>
                </a:moveTo>
                <a:lnTo>
                  <a:pt x="0" y="0"/>
                </a:lnTo>
                <a:lnTo>
                  <a:pt x="0" y="6424660"/>
                </a:lnTo>
                <a:lnTo>
                  <a:pt x="12710658" y="6424660"/>
                </a:lnTo>
                <a:lnTo>
                  <a:pt x="12710658"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AEBFF"/>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2038171" y="-259847"/>
            <a:ext cx="5591086" cy="5591086"/>
          </a:xfrm>
          <a:custGeom>
            <a:avLst/>
            <a:gdLst/>
            <a:ahLst/>
            <a:cxnLst/>
            <a:rect l="l" t="t" r="r" b="b"/>
            <a:pathLst>
              <a:path w="5591086" h="5591086">
                <a:moveTo>
                  <a:pt x="0" y="0"/>
                </a:moveTo>
                <a:lnTo>
                  <a:pt x="5591085" y="0"/>
                </a:lnTo>
                <a:lnTo>
                  <a:pt x="5591085" y="5591086"/>
                </a:lnTo>
                <a:lnTo>
                  <a:pt x="0" y="55910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a:extLst>
              <a:ext uri="{C183D7F6-B498-43B3-948B-1728B52AA6E4}">
                <adec:decorative xmlns:adec="http://schemas.microsoft.com/office/drawing/2017/decorative" val="1"/>
              </a:ext>
            </a:extLst>
          </p:cNvPr>
          <p:cNvSpPr/>
          <p:nvPr/>
        </p:nvSpPr>
        <p:spPr>
          <a:xfrm>
            <a:off x="-2038171" y="5331239"/>
            <a:ext cx="5591086" cy="5591086"/>
          </a:xfrm>
          <a:custGeom>
            <a:avLst/>
            <a:gdLst/>
            <a:ahLst/>
            <a:cxnLst/>
            <a:rect l="l" t="t" r="r" b="b"/>
            <a:pathLst>
              <a:path w="5591086" h="5591086">
                <a:moveTo>
                  <a:pt x="0" y="0"/>
                </a:moveTo>
                <a:lnTo>
                  <a:pt x="5591085" y="0"/>
                </a:lnTo>
                <a:lnTo>
                  <a:pt x="5591085" y="5591086"/>
                </a:lnTo>
                <a:lnTo>
                  <a:pt x="0" y="55910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a:extLst>
              <a:ext uri="{C183D7F6-B498-43B3-948B-1728B52AA6E4}">
                <adec:decorative xmlns:adec="http://schemas.microsoft.com/office/drawing/2017/decorative" val="1"/>
              </a:ext>
            </a:extLst>
          </p:cNvPr>
          <p:cNvSpPr/>
          <p:nvPr/>
        </p:nvSpPr>
        <p:spPr>
          <a:xfrm>
            <a:off x="3552914" y="-635325"/>
            <a:ext cx="5591086" cy="5591086"/>
          </a:xfrm>
          <a:custGeom>
            <a:avLst/>
            <a:gdLst/>
            <a:ahLst/>
            <a:cxnLst/>
            <a:rect l="l" t="t" r="r" b="b"/>
            <a:pathLst>
              <a:path w="5591086" h="5591086">
                <a:moveTo>
                  <a:pt x="0" y="0"/>
                </a:moveTo>
                <a:lnTo>
                  <a:pt x="5591086" y="0"/>
                </a:lnTo>
                <a:lnTo>
                  <a:pt x="5591086" y="5591086"/>
                </a:lnTo>
                <a:lnTo>
                  <a:pt x="0" y="55910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a:extLst>
              <a:ext uri="{C183D7F6-B498-43B3-948B-1728B52AA6E4}">
                <adec:decorative xmlns:adec="http://schemas.microsoft.com/office/drawing/2017/decorative" val="1"/>
              </a:ext>
            </a:extLst>
          </p:cNvPr>
          <p:cNvSpPr/>
          <p:nvPr/>
        </p:nvSpPr>
        <p:spPr>
          <a:xfrm>
            <a:off x="3552914" y="4955761"/>
            <a:ext cx="5591086" cy="5591086"/>
          </a:xfrm>
          <a:custGeom>
            <a:avLst/>
            <a:gdLst/>
            <a:ahLst/>
            <a:cxnLst/>
            <a:rect l="l" t="t" r="r" b="b"/>
            <a:pathLst>
              <a:path w="5591086" h="5591086">
                <a:moveTo>
                  <a:pt x="0" y="0"/>
                </a:moveTo>
                <a:lnTo>
                  <a:pt x="5591086" y="0"/>
                </a:lnTo>
                <a:lnTo>
                  <a:pt x="5591086" y="5591086"/>
                </a:lnTo>
                <a:lnTo>
                  <a:pt x="0" y="55910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a:extLst>
              <a:ext uri="{C183D7F6-B498-43B3-948B-1728B52AA6E4}">
                <adec:decorative xmlns:adec="http://schemas.microsoft.com/office/drawing/2017/decorative" val="1"/>
              </a:ext>
            </a:extLst>
          </p:cNvPr>
          <p:cNvSpPr/>
          <p:nvPr/>
        </p:nvSpPr>
        <p:spPr>
          <a:xfrm>
            <a:off x="9144000" y="-635325"/>
            <a:ext cx="5591086" cy="5591086"/>
          </a:xfrm>
          <a:custGeom>
            <a:avLst/>
            <a:gdLst/>
            <a:ahLst/>
            <a:cxnLst/>
            <a:rect l="l" t="t" r="r" b="b"/>
            <a:pathLst>
              <a:path w="5591086" h="5591086">
                <a:moveTo>
                  <a:pt x="0" y="0"/>
                </a:moveTo>
                <a:lnTo>
                  <a:pt x="5591086" y="0"/>
                </a:lnTo>
                <a:lnTo>
                  <a:pt x="5591086" y="5591086"/>
                </a:lnTo>
                <a:lnTo>
                  <a:pt x="0" y="55910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a:extLst>
              <a:ext uri="{C183D7F6-B498-43B3-948B-1728B52AA6E4}">
                <adec:decorative xmlns:adec="http://schemas.microsoft.com/office/drawing/2017/decorative" val="1"/>
              </a:ext>
            </a:extLst>
          </p:cNvPr>
          <p:cNvSpPr/>
          <p:nvPr/>
        </p:nvSpPr>
        <p:spPr>
          <a:xfrm>
            <a:off x="9144000" y="4955761"/>
            <a:ext cx="5591086" cy="5591086"/>
          </a:xfrm>
          <a:custGeom>
            <a:avLst/>
            <a:gdLst/>
            <a:ahLst/>
            <a:cxnLst/>
            <a:rect l="l" t="t" r="r" b="b"/>
            <a:pathLst>
              <a:path w="5591086" h="5591086">
                <a:moveTo>
                  <a:pt x="0" y="0"/>
                </a:moveTo>
                <a:lnTo>
                  <a:pt x="5591086" y="0"/>
                </a:lnTo>
                <a:lnTo>
                  <a:pt x="5591086" y="5591086"/>
                </a:lnTo>
                <a:lnTo>
                  <a:pt x="0" y="55910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a:extLst>
              <a:ext uri="{C183D7F6-B498-43B3-948B-1728B52AA6E4}">
                <adec:decorative xmlns:adec="http://schemas.microsoft.com/office/drawing/2017/decorative" val="1"/>
              </a:ext>
            </a:extLst>
          </p:cNvPr>
          <p:cNvSpPr/>
          <p:nvPr/>
        </p:nvSpPr>
        <p:spPr>
          <a:xfrm>
            <a:off x="14735086" y="-635325"/>
            <a:ext cx="5591086" cy="5591086"/>
          </a:xfrm>
          <a:custGeom>
            <a:avLst/>
            <a:gdLst/>
            <a:ahLst/>
            <a:cxnLst/>
            <a:rect l="l" t="t" r="r" b="b"/>
            <a:pathLst>
              <a:path w="5591086" h="5591086">
                <a:moveTo>
                  <a:pt x="0" y="0"/>
                </a:moveTo>
                <a:lnTo>
                  <a:pt x="5591085" y="0"/>
                </a:lnTo>
                <a:lnTo>
                  <a:pt x="5591085" y="5591086"/>
                </a:lnTo>
                <a:lnTo>
                  <a:pt x="0" y="55910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a:extLst>
              <a:ext uri="{C183D7F6-B498-43B3-948B-1728B52AA6E4}">
                <adec:decorative xmlns:adec="http://schemas.microsoft.com/office/drawing/2017/decorative" val="1"/>
              </a:ext>
            </a:extLst>
          </p:cNvPr>
          <p:cNvSpPr/>
          <p:nvPr/>
        </p:nvSpPr>
        <p:spPr>
          <a:xfrm>
            <a:off x="14735086" y="4955761"/>
            <a:ext cx="5591086" cy="5591086"/>
          </a:xfrm>
          <a:custGeom>
            <a:avLst/>
            <a:gdLst/>
            <a:ahLst/>
            <a:cxnLst/>
            <a:rect l="l" t="t" r="r" b="b"/>
            <a:pathLst>
              <a:path w="5591086" h="5591086">
                <a:moveTo>
                  <a:pt x="0" y="0"/>
                </a:moveTo>
                <a:lnTo>
                  <a:pt x="5591085" y="0"/>
                </a:lnTo>
                <a:lnTo>
                  <a:pt x="5591085" y="5591086"/>
                </a:lnTo>
                <a:lnTo>
                  <a:pt x="0" y="55910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0" name="Group 10"/>
          <p:cNvGrpSpPr/>
          <p:nvPr/>
        </p:nvGrpSpPr>
        <p:grpSpPr>
          <a:xfrm>
            <a:off x="2232638" y="1721541"/>
            <a:ext cx="13822723" cy="6843918"/>
            <a:chOff x="0" y="0"/>
            <a:chExt cx="3640553" cy="1802513"/>
          </a:xfrm>
        </p:grpSpPr>
        <p:sp>
          <p:nvSpPr>
            <p:cNvPr id="11" name="Freeform 11">
              <a:extLst>
                <a:ext uri="{C183D7F6-B498-43B3-948B-1728B52AA6E4}">
                  <adec:decorative xmlns:adec="http://schemas.microsoft.com/office/drawing/2017/decorative" val="1"/>
                </a:ext>
              </a:extLst>
            </p:cNvPr>
            <p:cNvSpPr/>
            <p:nvPr/>
          </p:nvSpPr>
          <p:spPr>
            <a:xfrm>
              <a:off x="0" y="0"/>
              <a:ext cx="3640553" cy="1802513"/>
            </a:xfrm>
            <a:custGeom>
              <a:avLst/>
              <a:gdLst/>
              <a:ahLst/>
              <a:cxnLst/>
              <a:rect l="l" t="t" r="r" b="b"/>
              <a:pathLst>
                <a:path w="3640553" h="1802513">
                  <a:moveTo>
                    <a:pt x="28564" y="0"/>
                  </a:moveTo>
                  <a:lnTo>
                    <a:pt x="3611988" y="0"/>
                  </a:lnTo>
                  <a:cubicBezTo>
                    <a:pt x="3619564" y="0"/>
                    <a:pt x="3626829" y="3009"/>
                    <a:pt x="3632186" y="8366"/>
                  </a:cubicBezTo>
                  <a:cubicBezTo>
                    <a:pt x="3637543" y="13723"/>
                    <a:pt x="3640553" y="20989"/>
                    <a:pt x="3640553" y="28564"/>
                  </a:cubicBezTo>
                  <a:lnTo>
                    <a:pt x="3640553" y="1773949"/>
                  </a:lnTo>
                  <a:cubicBezTo>
                    <a:pt x="3640553" y="1789725"/>
                    <a:pt x="3627764" y="1802513"/>
                    <a:pt x="3611988" y="1802513"/>
                  </a:cubicBezTo>
                  <a:lnTo>
                    <a:pt x="28564" y="1802513"/>
                  </a:lnTo>
                  <a:cubicBezTo>
                    <a:pt x="20989" y="1802513"/>
                    <a:pt x="13723" y="1799504"/>
                    <a:pt x="8366" y="1794147"/>
                  </a:cubicBezTo>
                  <a:cubicBezTo>
                    <a:pt x="3009" y="1788790"/>
                    <a:pt x="0" y="1781525"/>
                    <a:pt x="0" y="1773949"/>
                  </a:cubicBezTo>
                  <a:lnTo>
                    <a:pt x="0" y="28564"/>
                  </a:lnTo>
                  <a:cubicBezTo>
                    <a:pt x="0" y="20989"/>
                    <a:pt x="3009" y="13723"/>
                    <a:pt x="8366" y="8366"/>
                  </a:cubicBezTo>
                  <a:cubicBezTo>
                    <a:pt x="13723" y="3009"/>
                    <a:pt x="20989" y="0"/>
                    <a:pt x="28564" y="0"/>
                  </a:cubicBezTo>
                  <a:close/>
                </a:path>
              </a:pathLst>
            </a:custGeom>
            <a:solidFill>
              <a:srgbClr val="FFFBF7"/>
            </a:solidFill>
          </p:spPr>
          <p:txBody>
            <a:bodyPr/>
            <a:lstStyle/>
            <a:p>
              <a:endParaRPr lang="en-US"/>
            </a:p>
          </p:txBody>
        </p:sp>
        <p:sp>
          <p:nvSpPr>
            <p:cNvPr id="12" name="TextBox 12"/>
            <p:cNvSpPr txBox="1"/>
            <p:nvPr/>
          </p:nvSpPr>
          <p:spPr>
            <a:xfrm>
              <a:off x="0" y="-9525"/>
              <a:ext cx="3640553" cy="1812038"/>
            </a:xfrm>
            <a:prstGeom prst="rect">
              <a:avLst/>
            </a:prstGeom>
          </p:spPr>
          <p:txBody>
            <a:bodyPr lIns="50800" tIns="50800" rIns="50800" bIns="50800" rtlCol="0" anchor="ctr"/>
            <a:lstStyle/>
            <a:p>
              <a:pPr algn="ctr">
                <a:lnSpc>
                  <a:spcPts val="2824"/>
                </a:lnSpc>
              </a:pPr>
              <a:endParaRPr/>
            </a:p>
          </p:txBody>
        </p:sp>
      </p:grpSp>
      <p:sp>
        <p:nvSpPr>
          <p:cNvPr id="13" name="TextBox 13"/>
          <p:cNvSpPr txBox="1"/>
          <p:nvPr/>
        </p:nvSpPr>
        <p:spPr>
          <a:xfrm>
            <a:off x="3735117" y="3021471"/>
            <a:ext cx="10817766" cy="4308686"/>
          </a:xfrm>
          <a:prstGeom prst="rect">
            <a:avLst/>
          </a:prstGeom>
        </p:spPr>
        <p:txBody>
          <a:bodyPr lIns="0" tIns="0" rIns="0" bIns="0" rtlCol="0" anchor="t">
            <a:spAutoFit/>
          </a:bodyPr>
          <a:lstStyle/>
          <a:p>
            <a:pPr algn="ctr">
              <a:lnSpc>
                <a:spcPts val="16322"/>
              </a:lnSpc>
            </a:pPr>
            <a:r>
              <a:rPr lang="en-US" sz="17936">
                <a:solidFill>
                  <a:srgbClr val="4C7FA4"/>
                </a:solidFill>
                <a:latin typeface="Canva Sans Bold"/>
                <a:ea typeface="Canva Sans Bold"/>
                <a:cs typeface="Canva Sans Bold"/>
                <a:sym typeface="Canva Sans Bold"/>
              </a:rPr>
              <a:t>THANK YOU</a:t>
            </a:r>
          </a:p>
        </p:txBody>
      </p:sp>
      <p:sp>
        <p:nvSpPr>
          <p:cNvPr id="14" name="TextBox 14"/>
          <p:cNvSpPr txBox="1"/>
          <p:nvPr/>
        </p:nvSpPr>
        <p:spPr>
          <a:xfrm>
            <a:off x="6151326" y="7339250"/>
            <a:ext cx="5985348" cy="863600"/>
          </a:xfrm>
          <a:prstGeom prst="rect">
            <a:avLst/>
          </a:prstGeom>
        </p:spPr>
        <p:txBody>
          <a:bodyPr lIns="0" tIns="0" rIns="0" bIns="0" rtlCol="0" anchor="t">
            <a:spAutoFit/>
          </a:bodyPr>
          <a:lstStyle/>
          <a:p>
            <a:pPr marL="0" lvl="0" indent="0" algn="ctr">
              <a:lnSpc>
                <a:spcPts val="7000"/>
              </a:lnSpc>
            </a:pPr>
            <a:r>
              <a:rPr lang="en-US" sz="5000" spc="310">
                <a:solidFill>
                  <a:srgbClr val="4C7FA4"/>
                </a:solidFill>
                <a:latin typeface="Canva Sans"/>
                <a:ea typeface="Canva Sans"/>
                <a:cs typeface="Canva Sans"/>
                <a:sym typeface="Canva Sans"/>
              </a:rPr>
              <a:t>Any Questions?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AEBFF"/>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1388031105"/>
              </p:ext>
            </p:extLst>
          </p:nvPr>
        </p:nvGraphicFramePr>
        <p:xfrm>
          <a:off x="263298" y="155530"/>
          <a:ext cx="17761403" cy="9975939"/>
        </p:xfrm>
        <a:graphic>
          <a:graphicData uri="http://schemas.openxmlformats.org/drawingml/2006/table">
            <a:tbl>
              <a:tblPr/>
              <a:tblGrid>
                <a:gridCol w="3166714">
                  <a:extLst>
                    <a:ext uri="{9D8B030D-6E8A-4147-A177-3AD203B41FA5}">
                      <a16:colId xmlns:a16="http://schemas.microsoft.com/office/drawing/2014/main" val="20000"/>
                    </a:ext>
                  </a:extLst>
                </a:gridCol>
                <a:gridCol w="14594689">
                  <a:extLst>
                    <a:ext uri="{9D8B030D-6E8A-4147-A177-3AD203B41FA5}">
                      <a16:colId xmlns:a16="http://schemas.microsoft.com/office/drawing/2014/main" val="20001"/>
                    </a:ext>
                  </a:extLst>
                </a:gridCol>
              </a:tblGrid>
              <a:tr h="1010853">
                <a:tc>
                  <a:txBody>
                    <a:bodyPr/>
                    <a:lstStyle/>
                    <a:p>
                      <a:pPr algn="l">
                        <a:lnSpc>
                          <a:spcPts val="4059"/>
                        </a:lnSpc>
                        <a:defRPr/>
                      </a:pPr>
                      <a:r>
                        <a:rPr lang="en-US" sz="2850">
                          <a:solidFill>
                            <a:srgbClr val="FEFEFE"/>
                          </a:solidFill>
                          <a:latin typeface="Canva Sans Bold"/>
                          <a:ea typeface="Canva Sans Bold"/>
                          <a:cs typeface="Canva Sans Bold"/>
                          <a:sym typeface="Canva Sans Bold"/>
                        </a:rPr>
                        <a:t>Team Name:</a:t>
                      </a:r>
                      <a:endParaRPr lang="en-US" sz="285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4C7FA4"/>
                    </a:solidFill>
                  </a:tcPr>
                </a:tc>
                <a:tc>
                  <a:txBody>
                    <a:bodyPr/>
                    <a:lstStyle/>
                    <a:p>
                      <a:pPr algn="l">
                        <a:lnSpc>
                          <a:spcPts val="4059"/>
                        </a:lnSpc>
                        <a:defRPr/>
                      </a:pPr>
                      <a:r>
                        <a:rPr lang="en-US" sz="2850" err="1">
                          <a:solidFill>
                            <a:srgbClr val="FEFEFE"/>
                          </a:solidFill>
                          <a:latin typeface="Canva Sans Bold"/>
                          <a:ea typeface="Canva Sans Bold"/>
                          <a:cs typeface="Canva Sans Bold"/>
                          <a:sym typeface="Canva Sans Bold"/>
                        </a:rPr>
                        <a:t>IcyKnights</a:t>
                      </a:r>
                      <a:endParaRPr lang="en-US" sz="2850" err="1"/>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4C7FA4"/>
                    </a:solidFill>
                  </a:tcPr>
                </a:tc>
                <a:extLst>
                  <a:ext uri="{0D108BD9-81ED-4DB2-BD59-A6C34878D82A}">
                    <a16:rowId xmlns:a16="http://schemas.microsoft.com/office/drawing/2014/main" val="10000"/>
                  </a:ext>
                </a:extLst>
              </a:tr>
              <a:tr h="985008">
                <a:tc>
                  <a:txBody>
                    <a:bodyPr/>
                    <a:lstStyle/>
                    <a:p>
                      <a:pPr algn="l">
                        <a:lnSpc>
                          <a:spcPts val="3639"/>
                        </a:lnSpc>
                        <a:defRPr/>
                      </a:pPr>
                      <a:r>
                        <a:rPr lang="en-US" sz="2550">
                          <a:solidFill>
                            <a:srgbClr val="FEFEFE"/>
                          </a:solidFill>
                          <a:latin typeface="Canva Sans Bold"/>
                          <a:ea typeface="Canva Sans Bold"/>
                          <a:cs typeface="Canva Sans Bold"/>
                          <a:sym typeface="Canva Sans Bold"/>
                        </a:rPr>
                        <a:t>Section Number:</a:t>
                      </a:r>
                      <a:endParaRPr lang="en-US" sz="255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4C7FA4"/>
                    </a:solidFill>
                  </a:tcPr>
                </a:tc>
                <a:tc>
                  <a:txBody>
                    <a:bodyPr/>
                    <a:lstStyle/>
                    <a:p>
                      <a:pPr algn="l">
                        <a:lnSpc>
                          <a:spcPts val="3639"/>
                        </a:lnSpc>
                        <a:defRPr/>
                      </a:pPr>
                      <a:r>
                        <a:rPr lang="en-US" sz="2550">
                          <a:solidFill>
                            <a:srgbClr val="FEFEFE"/>
                          </a:solidFill>
                          <a:latin typeface="Canva Sans Bold"/>
                          <a:ea typeface="Canva Sans Bold"/>
                          <a:cs typeface="Canva Sans Bold"/>
                          <a:sym typeface="Canva Sans Bold"/>
                        </a:rPr>
                        <a:t>B001</a:t>
                      </a:r>
                      <a:endParaRPr lang="en-US" sz="255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4C7FA4"/>
                    </a:solidFill>
                  </a:tcPr>
                </a:tc>
                <a:extLst>
                  <a:ext uri="{0D108BD9-81ED-4DB2-BD59-A6C34878D82A}">
                    <a16:rowId xmlns:a16="http://schemas.microsoft.com/office/drawing/2014/main" val="10001"/>
                  </a:ext>
                </a:extLst>
              </a:tr>
              <a:tr h="844464">
                <a:tc>
                  <a:txBody>
                    <a:bodyPr/>
                    <a:lstStyle/>
                    <a:p>
                      <a:pPr algn="l">
                        <a:lnSpc>
                          <a:spcPts val="2659"/>
                        </a:lnSpc>
                        <a:defRPr/>
                      </a:pPr>
                      <a:r>
                        <a:rPr lang="en-US" sz="1850">
                          <a:solidFill>
                            <a:srgbClr val="000000"/>
                          </a:solidFill>
                          <a:latin typeface="Canva Sans Bold"/>
                          <a:ea typeface="Canva Sans Bold"/>
                          <a:cs typeface="Canva Sans Bold"/>
                          <a:sym typeface="Canva Sans Bold"/>
                        </a:rPr>
                        <a:t>Team Member Names</a:t>
                      </a:r>
                      <a:endParaRPr lang="en-US" sz="185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1C7DF"/>
                    </a:solidFill>
                  </a:tcPr>
                </a:tc>
                <a:tc>
                  <a:txBody>
                    <a:bodyPr/>
                    <a:lstStyle/>
                    <a:p>
                      <a:pPr algn="l">
                        <a:lnSpc>
                          <a:spcPts val="2659"/>
                        </a:lnSpc>
                        <a:defRPr/>
                      </a:pPr>
                      <a:r>
                        <a:rPr lang="en-US" sz="1850">
                          <a:solidFill>
                            <a:srgbClr val="000000"/>
                          </a:solidFill>
                          <a:latin typeface="Canva Sans"/>
                          <a:ea typeface="Canva Sans Bold"/>
                          <a:cs typeface="Canva Sans Bold"/>
                          <a:sym typeface="Canva Sans Bold"/>
                        </a:rPr>
                        <a:t>Team Member Contribution</a:t>
                      </a:r>
                      <a:endParaRPr lang="en-US" sz="1850">
                        <a:latin typeface="Canva Sans"/>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B1C7DF"/>
                    </a:solidFill>
                  </a:tcPr>
                </a:tc>
                <a:extLst>
                  <a:ext uri="{0D108BD9-81ED-4DB2-BD59-A6C34878D82A}">
                    <a16:rowId xmlns:a16="http://schemas.microsoft.com/office/drawing/2014/main" val="10002"/>
                  </a:ext>
                </a:extLst>
              </a:tr>
              <a:tr h="792846">
                <a:tc>
                  <a:txBody>
                    <a:bodyPr/>
                    <a:lstStyle/>
                    <a:p>
                      <a:pPr algn="l">
                        <a:lnSpc>
                          <a:spcPts val="2659"/>
                        </a:lnSpc>
                        <a:defRPr/>
                      </a:pPr>
                      <a:r>
                        <a:rPr lang="en-US" sz="1850">
                          <a:solidFill>
                            <a:srgbClr val="000000"/>
                          </a:solidFill>
                          <a:latin typeface="Canva Sans"/>
                          <a:ea typeface="Canva Sans"/>
                          <a:cs typeface="Canva Sans"/>
                          <a:sym typeface="Canva Sans"/>
                        </a:rPr>
                        <a:t>Aman Jasani</a:t>
                      </a:r>
                      <a:endParaRPr lang="en-US" sz="185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BF7"/>
                    </a:solidFill>
                  </a:tcPr>
                </a:tc>
                <a:tc>
                  <a:txBody>
                    <a:bodyPr/>
                    <a:lstStyle/>
                    <a:p>
                      <a:pPr lvl="0" algn="l">
                        <a:lnSpc>
                          <a:spcPts val="2659"/>
                        </a:lnSpc>
                        <a:buNone/>
                      </a:pPr>
                      <a:r>
                        <a:rPr lang="en-US" sz="1850" kern="1200" noProof="0">
                          <a:solidFill>
                            <a:srgbClr val="000000"/>
                          </a:solidFill>
                          <a:latin typeface="Canva Sans"/>
                        </a:rPr>
                        <a:t>Contributed to Budget Quotes, Budget Document, Budget Schedule</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BF7"/>
                    </a:solidFill>
                  </a:tcPr>
                </a:tc>
                <a:extLst>
                  <a:ext uri="{0D108BD9-81ED-4DB2-BD59-A6C34878D82A}">
                    <a16:rowId xmlns:a16="http://schemas.microsoft.com/office/drawing/2014/main" val="10003"/>
                  </a:ext>
                </a:extLst>
              </a:tr>
              <a:tr h="792846">
                <a:tc>
                  <a:txBody>
                    <a:bodyPr/>
                    <a:lstStyle/>
                    <a:p>
                      <a:pPr algn="l">
                        <a:lnSpc>
                          <a:spcPts val="2659"/>
                        </a:lnSpc>
                        <a:defRPr/>
                      </a:pPr>
                      <a:r>
                        <a:rPr lang="en-US" sz="1850" b="1">
                          <a:solidFill>
                            <a:srgbClr val="000000"/>
                          </a:solidFill>
                          <a:latin typeface="Canva Sans"/>
                          <a:ea typeface="Canva Sans"/>
                          <a:cs typeface="Canva Sans"/>
                          <a:sym typeface="Canva Sans"/>
                        </a:rPr>
                        <a:t>Tyra Wong-Sang</a:t>
                      </a:r>
                      <a:endParaRPr lang="en-US" sz="1850" b="1"/>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BF7"/>
                    </a:solidFill>
                  </a:tcPr>
                </a:tc>
                <a:tc>
                  <a:txBody>
                    <a:bodyPr/>
                    <a:lstStyle/>
                    <a:p>
                      <a:pPr algn="l">
                        <a:lnSpc>
                          <a:spcPts val="2659"/>
                        </a:lnSpc>
                      </a:pPr>
                      <a:r>
                        <a:rPr lang="en-US" sz="1850">
                          <a:latin typeface="Canva Sans"/>
                        </a:rPr>
                        <a:t>Presented, Project Leader, Started PowerPoint, Budget, Assumptions</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BF7"/>
                    </a:solidFill>
                  </a:tcPr>
                </a:tc>
                <a:extLst>
                  <a:ext uri="{0D108BD9-81ED-4DB2-BD59-A6C34878D82A}">
                    <a16:rowId xmlns:a16="http://schemas.microsoft.com/office/drawing/2014/main" val="10004"/>
                  </a:ext>
                </a:extLst>
              </a:tr>
              <a:tr h="792846">
                <a:tc>
                  <a:txBody>
                    <a:bodyPr/>
                    <a:lstStyle/>
                    <a:p>
                      <a:pPr algn="l">
                        <a:lnSpc>
                          <a:spcPts val="2659"/>
                        </a:lnSpc>
                        <a:defRPr/>
                      </a:pPr>
                      <a:r>
                        <a:rPr lang="en-US" sz="1850" err="1">
                          <a:solidFill>
                            <a:srgbClr val="000000"/>
                          </a:solidFill>
                          <a:latin typeface="Canva Sans"/>
                          <a:ea typeface="Canva Sans"/>
                          <a:cs typeface="Canva Sans"/>
                          <a:sym typeface="Canva Sans"/>
                        </a:rPr>
                        <a:t>Ythamarie</a:t>
                      </a:r>
                      <a:r>
                        <a:rPr lang="en-US" sz="1850">
                          <a:solidFill>
                            <a:srgbClr val="000000"/>
                          </a:solidFill>
                          <a:latin typeface="Canva Sans"/>
                          <a:ea typeface="Canva Sans"/>
                          <a:cs typeface="Canva Sans"/>
                          <a:sym typeface="Canva Sans"/>
                        </a:rPr>
                        <a:t> Rosario</a:t>
                      </a:r>
                      <a:endParaRPr lang="en-US" sz="185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BF7"/>
                    </a:solidFill>
                  </a:tcPr>
                </a:tc>
                <a:tc>
                  <a:txBody>
                    <a:bodyPr/>
                    <a:lstStyle/>
                    <a:p>
                      <a:pPr algn="l">
                        <a:lnSpc>
                          <a:spcPts val="2659"/>
                        </a:lnSpc>
                      </a:pPr>
                      <a:r>
                        <a:rPr lang="en-US" sz="1850">
                          <a:solidFill>
                            <a:srgbClr val="000000"/>
                          </a:solidFill>
                          <a:latin typeface="Canva Sans"/>
                          <a:ea typeface="Canva Sans"/>
                          <a:cs typeface="Canva Sans"/>
                          <a:sym typeface="Canva Sans"/>
                        </a:rPr>
                        <a:t>budget quotes 4.3 &amp; 4.4</a:t>
                      </a:r>
                      <a:endParaRPr lang="en-US" sz="1850">
                        <a:solidFill>
                          <a:srgbClr val="000000"/>
                        </a:solidFill>
                        <a:latin typeface="Canva Sans"/>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BF7"/>
                    </a:solidFill>
                  </a:tcPr>
                </a:tc>
                <a:extLst>
                  <a:ext uri="{0D108BD9-81ED-4DB2-BD59-A6C34878D82A}">
                    <a16:rowId xmlns:a16="http://schemas.microsoft.com/office/drawing/2014/main" val="10005"/>
                  </a:ext>
                </a:extLst>
              </a:tr>
              <a:tr h="792846">
                <a:tc>
                  <a:txBody>
                    <a:bodyPr/>
                    <a:lstStyle/>
                    <a:p>
                      <a:pPr algn="l">
                        <a:lnSpc>
                          <a:spcPts val="2659"/>
                        </a:lnSpc>
                      </a:pPr>
                      <a:r>
                        <a:rPr lang="en-US" sz="1850">
                          <a:solidFill>
                            <a:srgbClr val="000000"/>
                          </a:solidFill>
                          <a:latin typeface="Canva Sans Bold Italics"/>
                          <a:ea typeface="Canva Sans Bold Italics"/>
                          <a:cs typeface="Canva Sans Bold Italics"/>
                          <a:sym typeface="Canva Sans Bold Italics"/>
                        </a:rPr>
                        <a:t>Hunter Capelli</a:t>
                      </a:r>
                      <a:r>
                        <a:rPr lang="en-US" sz="1850">
                          <a:solidFill>
                            <a:srgbClr val="000000"/>
                          </a:solidFill>
                          <a:latin typeface="Canva Sans Bold Italics"/>
                          <a:ea typeface="Canva Sans Bold Italics"/>
                          <a:cs typeface="Canva Sans Bold Italics"/>
                        </a:rPr>
                        <a:t>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BF7"/>
                    </a:solidFill>
                  </a:tcPr>
                </a:tc>
                <a:tc>
                  <a:txBody>
                    <a:bodyPr/>
                    <a:lstStyle/>
                    <a:p>
                      <a:pPr algn="l">
                        <a:lnSpc>
                          <a:spcPts val="2659"/>
                        </a:lnSpc>
                      </a:pPr>
                      <a:r>
                        <a:rPr lang="en-US" sz="1850">
                          <a:latin typeface="Canva Sans"/>
                        </a:rPr>
                        <a:t>Presented, Human Resources Chart, Budget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BF7"/>
                    </a:solidFill>
                  </a:tcPr>
                </a:tc>
                <a:extLst>
                  <a:ext uri="{0D108BD9-81ED-4DB2-BD59-A6C34878D82A}">
                    <a16:rowId xmlns:a16="http://schemas.microsoft.com/office/drawing/2014/main" val="10006"/>
                  </a:ext>
                </a:extLst>
              </a:tr>
              <a:tr h="792846">
                <a:tc>
                  <a:txBody>
                    <a:bodyPr/>
                    <a:lstStyle/>
                    <a:p>
                      <a:pPr algn="l">
                        <a:lnSpc>
                          <a:spcPts val="2659"/>
                        </a:lnSpc>
                        <a:defRPr/>
                      </a:pPr>
                      <a:r>
                        <a:rPr lang="en-US" sz="1850" err="1">
                          <a:solidFill>
                            <a:srgbClr val="000000"/>
                          </a:solidFill>
                          <a:latin typeface="Canva Sans Bold Italics"/>
                          <a:ea typeface="Canva Sans Bold Italics"/>
                          <a:cs typeface="Canva Sans Bold Italics"/>
                          <a:sym typeface="Canva Sans Bold Italics"/>
                        </a:rPr>
                        <a:t>Reyvan</a:t>
                      </a:r>
                      <a:r>
                        <a:rPr lang="en-US" sz="1850">
                          <a:solidFill>
                            <a:srgbClr val="000000"/>
                          </a:solidFill>
                          <a:latin typeface="Canva Sans Bold Italics"/>
                          <a:ea typeface="Canva Sans Bold Italics"/>
                          <a:cs typeface="Canva Sans Bold Italics"/>
                          <a:sym typeface="Canva Sans Bold Italics"/>
                        </a:rPr>
                        <a:t> Demesmin</a:t>
                      </a:r>
                      <a:endParaRPr lang="en-US" sz="185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BF7"/>
                    </a:solidFill>
                  </a:tcPr>
                </a:tc>
                <a:tc>
                  <a:txBody>
                    <a:bodyPr/>
                    <a:lstStyle/>
                    <a:p>
                      <a:pPr algn="l">
                        <a:lnSpc>
                          <a:spcPts val="2659"/>
                        </a:lnSpc>
                      </a:pPr>
                      <a:r>
                        <a:rPr lang="en-US" sz="1850">
                          <a:solidFill>
                            <a:srgbClr val="000000"/>
                          </a:solidFill>
                          <a:latin typeface="Canva Sans"/>
                          <a:ea typeface="Canva Sans"/>
                          <a:cs typeface="Canva Sans"/>
                        </a:rPr>
                        <a:t>Presented, budget</a:t>
                      </a:r>
                      <a:r>
                        <a:rPr lang="en-US" sz="1850">
                          <a:solidFill>
                            <a:srgbClr val="000000"/>
                          </a:solidFill>
                          <a:latin typeface="Canva Sans"/>
                          <a:ea typeface="Canva Sans"/>
                          <a:cs typeface="Canva Sans"/>
                          <a:sym typeface="Canva Sans"/>
                        </a:rPr>
                        <a:t> quotes, created assumptions for slide 10, collaborated on monthly budget sheet</a:t>
                      </a:r>
                      <a:endParaRPr lang="en-US" sz="1850">
                        <a:latin typeface="Canva Sans"/>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BF7"/>
                    </a:solidFill>
                  </a:tcPr>
                </a:tc>
                <a:extLst>
                  <a:ext uri="{0D108BD9-81ED-4DB2-BD59-A6C34878D82A}">
                    <a16:rowId xmlns:a16="http://schemas.microsoft.com/office/drawing/2014/main" val="10007"/>
                  </a:ext>
                </a:extLst>
              </a:tr>
              <a:tr h="792846">
                <a:tc>
                  <a:txBody>
                    <a:bodyPr/>
                    <a:lstStyle/>
                    <a:p>
                      <a:pPr algn="l">
                        <a:lnSpc>
                          <a:spcPts val="2659"/>
                        </a:lnSpc>
                        <a:defRPr/>
                      </a:pPr>
                      <a:r>
                        <a:rPr lang="en-US" sz="1850">
                          <a:solidFill>
                            <a:srgbClr val="000000"/>
                          </a:solidFill>
                          <a:latin typeface="Canva Sans"/>
                          <a:ea typeface="Canva Sans"/>
                          <a:cs typeface="Canva Sans"/>
                          <a:sym typeface="Canva Sans"/>
                        </a:rPr>
                        <a:t>Moira </a:t>
                      </a:r>
                      <a:r>
                        <a:rPr lang="en-US" sz="1850" err="1">
                          <a:solidFill>
                            <a:srgbClr val="000000"/>
                          </a:solidFill>
                          <a:latin typeface="Canva Sans"/>
                          <a:ea typeface="Canva Sans"/>
                          <a:cs typeface="Canva Sans"/>
                          <a:sym typeface="Canva Sans"/>
                        </a:rPr>
                        <a:t>Martinous</a:t>
                      </a:r>
                      <a:endParaRPr lang="en-US" sz="1850" err="1"/>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BF7"/>
                    </a:solidFill>
                  </a:tcPr>
                </a:tc>
                <a:tc>
                  <a:txBody>
                    <a:bodyPr/>
                    <a:lstStyle/>
                    <a:p>
                      <a:pPr algn="l">
                        <a:lnSpc>
                          <a:spcPts val="2659"/>
                        </a:lnSpc>
                      </a:pPr>
                      <a:r>
                        <a:rPr lang="en-US" sz="1850">
                          <a:solidFill>
                            <a:srgbClr val="000000"/>
                          </a:solidFill>
                          <a:latin typeface="Canva Sans"/>
                          <a:ea typeface="Canva Sans"/>
                          <a:cs typeface="Canva Sans"/>
                          <a:sym typeface="Canva Sans"/>
                        </a:rPr>
                        <a:t>Contributed to multiple budget quotes,</a:t>
                      </a:r>
                      <a:r>
                        <a:rPr lang="en-US" sz="1850">
                          <a:solidFill>
                            <a:srgbClr val="000000"/>
                          </a:solidFill>
                          <a:latin typeface="Canva Sans"/>
                          <a:ea typeface="Canva Sans"/>
                          <a:cs typeface="Canva Sans"/>
                        </a:rPr>
                        <a:t> </a:t>
                      </a:r>
                      <a:r>
                        <a:rPr lang="en-US" sz="1850">
                          <a:solidFill>
                            <a:srgbClr val="000000"/>
                          </a:solidFill>
                          <a:latin typeface="Canva Sans"/>
                          <a:ea typeface="Canva Sans"/>
                          <a:cs typeface="Canva Sans"/>
                          <a:sym typeface="Canva Sans"/>
                        </a:rPr>
                        <a:t> created monthly budgeting sheet + charts from it</a:t>
                      </a:r>
                      <a:endParaRPr lang="en-US" sz="1850">
                        <a:latin typeface="Canva Sans"/>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BF7"/>
                    </a:solidFill>
                  </a:tcPr>
                </a:tc>
                <a:extLst>
                  <a:ext uri="{0D108BD9-81ED-4DB2-BD59-A6C34878D82A}">
                    <a16:rowId xmlns:a16="http://schemas.microsoft.com/office/drawing/2014/main" val="10008"/>
                  </a:ext>
                </a:extLst>
              </a:tr>
              <a:tr h="792846">
                <a:tc>
                  <a:txBody>
                    <a:bodyPr/>
                    <a:lstStyle/>
                    <a:p>
                      <a:pPr algn="l">
                        <a:lnSpc>
                          <a:spcPts val="2659"/>
                        </a:lnSpc>
                        <a:defRPr/>
                      </a:pPr>
                      <a:r>
                        <a:rPr lang="en-US" sz="1850">
                          <a:solidFill>
                            <a:srgbClr val="000000"/>
                          </a:solidFill>
                          <a:latin typeface="Canva Sans Bold Italics"/>
                          <a:ea typeface="Canva Sans Bold Italics"/>
                          <a:cs typeface="Canva Sans Bold Italics"/>
                          <a:sym typeface="Canva Sans Bold Italics"/>
                        </a:rPr>
                        <a:t>Maiya Giarratano</a:t>
                      </a:r>
                      <a:endParaRPr lang="en-US" sz="185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BF7"/>
                    </a:solidFill>
                  </a:tcPr>
                </a:tc>
                <a:tc>
                  <a:txBody>
                    <a:bodyPr/>
                    <a:lstStyle/>
                    <a:p>
                      <a:pPr algn="l">
                        <a:lnSpc>
                          <a:spcPts val="2659"/>
                        </a:lnSpc>
                      </a:pPr>
                      <a:r>
                        <a:rPr lang="en-US" sz="1850">
                          <a:latin typeface="Canva Sans"/>
                        </a:rPr>
                        <a:t>Presented, Human Resources Chart, Budget</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BF7"/>
                    </a:solidFill>
                  </a:tcPr>
                </a:tc>
                <a:extLst>
                  <a:ext uri="{0D108BD9-81ED-4DB2-BD59-A6C34878D82A}">
                    <a16:rowId xmlns:a16="http://schemas.microsoft.com/office/drawing/2014/main" val="10009"/>
                  </a:ext>
                </a:extLst>
              </a:tr>
              <a:tr h="792846">
                <a:tc>
                  <a:txBody>
                    <a:bodyPr/>
                    <a:lstStyle/>
                    <a:p>
                      <a:pPr algn="l">
                        <a:lnSpc>
                          <a:spcPts val="2659"/>
                        </a:lnSpc>
                        <a:defRPr/>
                      </a:pPr>
                      <a:r>
                        <a:rPr lang="en-US" sz="1850">
                          <a:solidFill>
                            <a:srgbClr val="000000"/>
                          </a:solidFill>
                          <a:latin typeface="Canva Sans Bold Italics"/>
                          <a:ea typeface="Canva Sans Bold Italics"/>
                          <a:cs typeface="Canva Sans Bold Italics"/>
                          <a:sym typeface="Canva Sans Bold Italics"/>
                        </a:rPr>
                        <a:t>Joel Mejia</a:t>
                      </a:r>
                      <a:endParaRPr lang="en-US" sz="185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BF7"/>
                    </a:solidFill>
                  </a:tcPr>
                </a:tc>
                <a:tc>
                  <a:txBody>
                    <a:bodyPr/>
                    <a:lstStyle/>
                    <a:p>
                      <a:pPr algn="l">
                        <a:lnSpc>
                          <a:spcPts val="2659"/>
                        </a:lnSpc>
                      </a:pPr>
                      <a:r>
                        <a:rPr lang="en-US" sz="1850">
                          <a:solidFill>
                            <a:srgbClr val="000000"/>
                          </a:solidFill>
                          <a:latin typeface="Canva Sans"/>
                          <a:ea typeface="Canva Sans"/>
                          <a:cs typeface="Canva Sans"/>
                        </a:rPr>
                        <a:t>Presented, budget</a:t>
                      </a:r>
                      <a:r>
                        <a:rPr lang="en-US" sz="1850">
                          <a:solidFill>
                            <a:srgbClr val="000000"/>
                          </a:solidFill>
                          <a:latin typeface="Canva Sans"/>
                          <a:ea typeface="Canva Sans"/>
                          <a:cs typeface="Canva Sans"/>
                          <a:sym typeface="Canva Sans"/>
                        </a:rPr>
                        <a:t> quotes, added to budget sheet</a:t>
                      </a:r>
                      <a:endParaRPr lang="en-US" sz="1850">
                        <a:latin typeface="Canva Sans"/>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BF7"/>
                    </a:solidFill>
                  </a:tcPr>
                </a:tc>
                <a:extLst>
                  <a:ext uri="{0D108BD9-81ED-4DB2-BD59-A6C34878D82A}">
                    <a16:rowId xmlns:a16="http://schemas.microsoft.com/office/drawing/2014/main" val="10010"/>
                  </a:ext>
                </a:extLst>
              </a:tr>
              <a:tr h="792846">
                <a:tc>
                  <a:txBody>
                    <a:bodyPr/>
                    <a:lstStyle/>
                    <a:p>
                      <a:pPr algn="l">
                        <a:lnSpc>
                          <a:spcPts val="2659"/>
                        </a:lnSpc>
                        <a:defRPr/>
                      </a:pPr>
                      <a:r>
                        <a:rPr lang="en-US" sz="1850">
                          <a:solidFill>
                            <a:srgbClr val="000000"/>
                          </a:solidFill>
                          <a:latin typeface="Canva Sans"/>
                          <a:ea typeface="Canva Sans"/>
                          <a:cs typeface="Canva Sans"/>
                          <a:sym typeface="Canva Sans"/>
                        </a:rPr>
                        <a:t>Mauricio Vidal</a:t>
                      </a:r>
                      <a:endParaRPr lang="en-US" sz="185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BF7"/>
                    </a:solidFill>
                  </a:tcPr>
                </a:tc>
                <a:tc>
                  <a:txBody>
                    <a:bodyPr/>
                    <a:lstStyle/>
                    <a:p>
                      <a:pPr algn="l">
                        <a:lnSpc>
                          <a:spcPts val="2659"/>
                        </a:lnSpc>
                        <a:defRPr/>
                      </a:pPr>
                      <a:r>
                        <a:rPr lang="en-US" sz="1850">
                          <a:solidFill>
                            <a:srgbClr val="000000"/>
                          </a:solidFill>
                          <a:latin typeface="Canva Sans"/>
                          <a:ea typeface="Canva Sans"/>
                          <a:cs typeface="Canva Sans"/>
                          <a:sym typeface="Canva Sans"/>
                        </a:rPr>
                        <a:t>multiple budget quotes, </a:t>
                      </a:r>
                      <a:r>
                        <a:rPr lang="en-US" sz="1850">
                          <a:solidFill>
                            <a:srgbClr val="000000"/>
                          </a:solidFill>
                          <a:latin typeface="Canva Sans"/>
                          <a:ea typeface="Canva Sans"/>
                          <a:cs typeface="Canva Sans"/>
                        </a:rPr>
                        <a:t>collaborated</a:t>
                      </a:r>
                      <a:r>
                        <a:rPr lang="en-US" sz="1850">
                          <a:solidFill>
                            <a:srgbClr val="000000"/>
                          </a:solidFill>
                          <a:latin typeface="Canva Sans"/>
                          <a:ea typeface="Canva Sans"/>
                          <a:cs typeface="Canva Sans"/>
                          <a:sym typeface="Canva Sans"/>
                        </a:rPr>
                        <a:t> on budget sheet</a:t>
                      </a:r>
                      <a:endParaRPr lang="en-US" sz="1850">
                        <a:latin typeface="Canva Sans"/>
                      </a:endParaRP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FFFBF7"/>
                    </a:solidFill>
                  </a:tcPr>
                </a:tc>
                <a:extLst>
                  <a:ext uri="{0D108BD9-81ED-4DB2-BD59-A6C34878D82A}">
                    <a16:rowId xmlns:a16="http://schemas.microsoft.com/office/drawing/2014/main" val="10011"/>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AEBFF"/>
        </a:solidFill>
        <a:effectLst/>
      </p:bgPr>
    </p:bg>
    <p:spTree>
      <p:nvGrpSpPr>
        <p:cNvPr id="1" name=""/>
        <p:cNvGrpSpPr/>
        <p:nvPr/>
      </p:nvGrpSpPr>
      <p:grpSpPr>
        <a:xfrm>
          <a:off x="0" y="0"/>
          <a:ext cx="0" cy="0"/>
          <a:chOff x="0" y="0"/>
          <a:chExt cx="0" cy="0"/>
        </a:xfrm>
      </p:grpSpPr>
      <p:sp>
        <p:nvSpPr>
          <p:cNvPr id="2" name="Freeform 2"/>
          <p:cNvSpPr/>
          <p:nvPr/>
        </p:nvSpPr>
        <p:spPr>
          <a:xfrm>
            <a:off x="0" y="433202"/>
            <a:ext cx="18302748" cy="10272252"/>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AEBFF"/>
        </a:solidFill>
        <a:effectLst/>
      </p:bgPr>
    </p:bg>
    <p:spTree>
      <p:nvGrpSpPr>
        <p:cNvPr id="1" name=""/>
        <p:cNvGrpSpPr/>
        <p:nvPr/>
      </p:nvGrpSpPr>
      <p:grpSpPr>
        <a:xfrm>
          <a:off x="0" y="0"/>
          <a:ext cx="0" cy="0"/>
          <a:chOff x="0" y="0"/>
          <a:chExt cx="0" cy="0"/>
        </a:xfrm>
      </p:grpSpPr>
      <p:sp>
        <p:nvSpPr>
          <p:cNvPr id="2" name="Freeform 2"/>
          <p:cNvSpPr/>
          <p:nvPr/>
        </p:nvSpPr>
        <p:spPr>
          <a:xfrm>
            <a:off x="1718881" y="2229143"/>
            <a:ext cx="15784746" cy="2795215"/>
          </a:xfrm>
          <a:custGeom>
            <a:avLst/>
            <a:gdLst/>
            <a:ahLst/>
            <a:cxnLst/>
            <a:rect l="l" t="t" r="r" b="b"/>
            <a:pathLst>
              <a:path w="15784746" h="2795215">
                <a:moveTo>
                  <a:pt x="0" y="0"/>
                </a:moveTo>
                <a:lnTo>
                  <a:pt x="15784746" y="0"/>
                </a:lnTo>
                <a:lnTo>
                  <a:pt x="15784746" y="2795216"/>
                </a:lnTo>
                <a:lnTo>
                  <a:pt x="0" y="2795216"/>
                </a:lnTo>
                <a:lnTo>
                  <a:pt x="0" y="0"/>
                </a:lnTo>
                <a:close/>
              </a:path>
            </a:pathLst>
          </a:custGeom>
          <a:blipFill>
            <a:blip r:embed="rId3"/>
            <a:stretch>
              <a:fillRect/>
            </a:stretch>
          </a:blipFill>
        </p:spPr>
        <p:txBody>
          <a:bodyPr/>
          <a:lstStyle/>
          <a:p>
            <a:endParaRPr lang="en-US"/>
          </a:p>
        </p:txBody>
      </p:sp>
      <p:sp>
        <p:nvSpPr>
          <p:cNvPr id="3" name="Freeform 3"/>
          <p:cNvSpPr/>
          <p:nvPr/>
        </p:nvSpPr>
        <p:spPr>
          <a:xfrm>
            <a:off x="1705759" y="5312364"/>
            <a:ext cx="15797868" cy="2797539"/>
          </a:xfrm>
          <a:custGeom>
            <a:avLst/>
            <a:gdLst/>
            <a:ahLst/>
            <a:cxnLst/>
            <a:rect l="l" t="t" r="r" b="b"/>
            <a:pathLst>
              <a:path w="15797868" h="2797539">
                <a:moveTo>
                  <a:pt x="0" y="0"/>
                </a:moveTo>
                <a:lnTo>
                  <a:pt x="15797868" y="0"/>
                </a:lnTo>
                <a:lnTo>
                  <a:pt x="15797868" y="2797539"/>
                </a:lnTo>
                <a:lnTo>
                  <a:pt x="0" y="2797539"/>
                </a:lnTo>
                <a:lnTo>
                  <a:pt x="0" y="0"/>
                </a:lnTo>
                <a:close/>
              </a:path>
            </a:pathLst>
          </a:custGeom>
          <a:blipFill>
            <a:blip r:embed="rId3"/>
            <a:stretch>
              <a:fillRect/>
            </a:stretch>
          </a:blipFill>
        </p:spPr>
        <p:txBody>
          <a:bodyPr/>
          <a:lstStyle/>
          <a:p>
            <a:endParaRPr lang="en-US"/>
          </a:p>
        </p:txBody>
      </p:sp>
      <p:sp>
        <p:nvSpPr>
          <p:cNvPr id="4" name="Freeform 4"/>
          <p:cNvSpPr/>
          <p:nvPr/>
        </p:nvSpPr>
        <p:spPr>
          <a:xfrm flipH="1">
            <a:off x="14051831" y="7201413"/>
            <a:ext cx="3946423" cy="3280464"/>
          </a:xfrm>
          <a:custGeom>
            <a:avLst/>
            <a:gdLst/>
            <a:ahLst/>
            <a:cxnLst/>
            <a:rect l="l" t="t" r="r" b="b"/>
            <a:pathLst>
              <a:path w="3946423" h="3280464">
                <a:moveTo>
                  <a:pt x="3946423" y="0"/>
                </a:moveTo>
                <a:lnTo>
                  <a:pt x="0" y="0"/>
                </a:lnTo>
                <a:lnTo>
                  <a:pt x="0" y="3280464"/>
                </a:lnTo>
                <a:lnTo>
                  <a:pt x="3946423" y="3280464"/>
                </a:lnTo>
                <a:lnTo>
                  <a:pt x="3946423" y="0"/>
                </a:lnTo>
                <a:close/>
              </a:path>
            </a:pathLst>
          </a:custGeom>
          <a:blipFill>
            <a:blip r:embed="rId4"/>
            <a:stretch>
              <a:fillRect/>
            </a:stretch>
          </a:blipFill>
        </p:spPr>
        <p:txBody>
          <a:bodyPr/>
          <a:lstStyle/>
          <a:p>
            <a:endParaRPr lang="en-US"/>
          </a:p>
        </p:txBody>
      </p:sp>
      <p:sp>
        <p:nvSpPr>
          <p:cNvPr id="5" name="Freeform 5"/>
          <p:cNvSpPr/>
          <p:nvPr/>
        </p:nvSpPr>
        <p:spPr>
          <a:xfrm>
            <a:off x="118055" y="9444809"/>
            <a:ext cx="18905608" cy="2552257"/>
          </a:xfrm>
          <a:custGeom>
            <a:avLst/>
            <a:gdLst/>
            <a:ahLst/>
            <a:cxnLst/>
            <a:rect l="l" t="t" r="r" b="b"/>
            <a:pathLst>
              <a:path w="18905608" h="2552257">
                <a:moveTo>
                  <a:pt x="0" y="0"/>
                </a:moveTo>
                <a:lnTo>
                  <a:pt x="18905609" y="0"/>
                </a:lnTo>
                <a:lnTo>
                  <a:pt x="18905609" y="2552257"/>
                </a:lnTo>
                <a:lnTo>
                  <a:pt x="0" y="25522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4547983" y="627011"/>
            <a:ext cx="9192034" cy="1144271"/>
          </a:xfrm>
          <a:prstGeom prst="rect">
            <a:avLst/>
          </a:prstGeom>
        </p:spPr>
        <p:txBody>
          <a:bodyPr wrap="square" lIns="0" tIns="0" rIns="0" bIns="0" rtlCol="0" anchor="t">
            <a:spAutoFit/>
          </a:bodyPr>
          <a:lstStyle/>
          <a:p>
            <a:pPr algn="ctr">
              <a:lnSpc>
                <a:spcPts val="9379"/>
              </a:lnSpc>
            </a:pPr>
            <a:r>
              <a:rPr lang="en-US" sz="6699">
                <a:solidFill>
                  <a:srgbClr val="37619B"/>
                </a:solidFill>
                <a:latin typeface="Canva Sans Bold"/>
                <a:ea typeface="Canva Sans Bold"/>
                <a:cs typeface="Canva Sans Bold"/>
                <a:sym typeface="Canva Sans Bold"/>
              </a:rPr>
              <a:t>PROJECT SCOPE</a:t>
            </a:r>
          </a:p>
        </p:txBody>
      </p:sp>
      <p:sp>
        <p:nvSpPr>
          <p:cNvPr id="7" name="TextBox 7"/>
          <p:cNvSpPr txBox="1"/>
          <p:nvPr/>
        </p:nvSpPr>
        <p:spPr>
          <a:xfrm>
            <a:off x="2225452" y="2579994"/>
            <a:ext cx="14824344" cy="1553570"/>
          </a:xfrm>
          <a:prstGeom prst="rect">
            <a:avLst/>
          </a:prstGeom>
        </p:spPr>
        <p:txBody>
          <a:bodyPr lIns="0" tIns="0" rIns="0" bIns="0" rtlCol="0" anchor="t">
            <a:spAutoFit/>
          </a:bodyPr>
          <a:lstStyle/>
          <a:p>
            <a:pPr algn="ctr">
              <a:lnSpc>
                <a:spcPts val="4145"/>
              </a:lnSpc>
            </a:pPr>
            <a:r>
              <a:rPr lang="en-US" sz="2960">
                <a:solidFill>
                  <a:srgbClr val="37619B"/>
                </a:solidFill>
                <a:latin typeface="Canva Sans Bold"/>
                <a:ea typeface="Canva Sans Bold"/>
                <a:cs typeface="Canva Sans Bold"/>
                <a:sym typeface="Canva Sans Bold"/>
              </a:rPr>
              <a:t>Knights on Ice aims to put together a holiday event for the UCF and Orlando community in an effort to raise money for the CBA and host </a:t>
            </a:r>
          </a:p>
          <a:p>
            <a:pPr algn="ctr">
              <a:lnSpc>
                <a:spcPts val="4145"/>
              </a:lnSpc>
            </a:pPr>
            <a:r>
              <a:rPr lang="en-US" sz="2960">
                <a:solidFill>
                  <a:srgbClr val="37619B"/>
                </a:solidFill>
                <a:latin typeface="Canva Sans Bold"/>
                <a:ea typeface="Canva Sans Bold"/>
                <a:cs typeface="Canva Sans Bold"/>
                <a:sym typeface="Canva Sans Bold"/>
              </a:rPr>
              <a:t>a toy drive for the children in need of our community. </a:t>
            </a:r>
          </a:p>
        </p:txBody>
      </p:sp>
      <p:sp>
        <p:nvSpPr>
          <p:cNvPr id="8" name="TextBox 8"/>
          <p:cNvSpPr txBox="1"/>
          <p:nvPr/>
        </p:nvSpPr>
        <p:spPr>
          <a:xfrm>
            <a:off x="2261732" y="5895369"/>
            <a:ext cx="14836667" cy="1762426"/>
          </a:xfrm>
          <a:prstGeom prst="rect">
            <a:avLst/>
          </a:prstGeom>
        </p:spPr>
        <p:txBody>
          <a:bodyPr lIns="0" tIns="0" rIns="0" bIns="0" rtlCol="0" anchor="t">
            <a:spAutoFit/>
          </a:bodyPr>
          <a:lstStyle/>
          <a:p>
            <a:pPr algn="ctr">
              <a:lnSpc>
                <a:spcPts val="4708"/>
              </a:lnSpc>
            </a:pPr>
            <a:r>
              <a:rPr lang="en-US" sz="3363">
                <a:solidFill>
                  <a:srgbClr val="37619B"/>
                </a:solidFill>
                <a:latin typeface="Canva Sans Bold"/>
                <a:ea typeface="Canva Sans Bold"/>
                <a:cs typeface="Canva Sans Bold"/>
                <a:sym typeface="Canva Sans Bold"/>
              </a:rPr>
              <a:t>We will provide ice skating, a holiday market, movie nights, </a:t>
            </a:r>
          </a:p>
          <a:p>
            <a:pPr algn="ctr">
              <a:lnSpc>
                <a:spcPts val="4708"/>
              </a:lnSpc>
            </a:pPr>
            <a:r>
              <a:rPr lang="en-US" sz="3363">
                <a:solidFill>
                  <a:srgbClr val="37619B"/>
                </a:solidFill>
                <a:latin typeface="Canva Sans Bold"/>
                <a:ea typeface="Canva Sans Bold"/>
                <a:cs typeface="Canva Sans Bold"/>
                <a:sym typeface="Canva Sans Bold"/>
              </a:rPr>
              <a:t>musical events, and our fundraiser/toy drive for this event. </a:t>
            </a:r>
          </a:p>
          <a:p>
            <a:pPr algn="ctr">
              <a:lnSpc>
                <a:spcPts val="4708"/>
              </a:lnSpc>
            </a:pPr>
            <a:endParaRPr lang="en-US" sz="3363">
              <a:solidFill>
                <a:srgbClr val="37619B"/>
              </a:solidFill>
              <a:latin typeface="Canva Sans Bold"/>
              <a:ea typeface="Canva Sans Bold"/>
              <a:cs typeface="Canva Sans Bold"/>
              <a:sym typeface="Canva Sans Bold"/>
            </a:endParaRPr>
          </a:p>
        </p:txBody>
      </p:sp>
      <p:sp>
        <p:nvSpPr>
          <p:cNvPr id="9" name="TextBox 9"/>
          <p:cNvSpPr txBox="1"/>
          <p:nvPr/>
        </p:nvSpPr>
        <p:spPr>
          <a:xfrm rot="-5400000">
            <a:off x="454299" y="2909727"/>
            <a:ext cx="2333989" cy="755015"/>
          </a:xfrm>
          <a:prstGeom prst="rect">
            <a:avLst/>
          </a:prstGeom>
        </p:spPr>
        <p:txBody>
          <a:bodyPr wrap="square" lIns="0" tIns="0" rIns="0" bIns="0" rtlCol="0" anchor="t">
            <a:spAutoFit/>
          </a:bodyPr>
          <a:lstStyle/>
          <a:p>
            <a:pPr algn="ctr">
              <a:lnSpc>
                <a:spcPts val="6160"/>
              </a:lnSpc>
            </a:pPr>
            <a:r>
              <a:rPr lang="en-US" sz="4400">
                <a:solidFill>
                  <a:srgbClr val="37619B"/>
                </a:solidFill>
                <a:latin typeface="Canva Sans Bold"/>
                <a:ea typeface="Canva Sans Bold"/>
                <a:cs typeface="Canva Sans Bold"/>
                <a:sym typeface="Canva Sans Bold"/>
              </a:rPr>
              <a:t>SCOPE</a:t>
            </a:r>
          </a:p>
        </p:txBody>
      </p:sp>
      <p:sp>
        <p:nvSpPr>
          <p:cNvPr id="10" name="TextBox 10"/>
          <p:cNvSpPr txBox="1"/>
          <p:nvPr/>
        </p:nvSpPr>
        <p:spPr>
          <a:xfrm rot="-5400000">
            <a:off x="-109710" y="6214502"/>
            <a:ext cx="3439555" cy="688974"/>
          </a:xfrm>
          <a:prstGeom prst="rect">
            <a:avLst/>
          </a:prstGeom>
        </p:spPr>
        <p:txBody>
          <a:bodyPr lIns="0" tIns="0" rIns="0" bIns="0" rtlCol="0" anchor="t">
            <a:spAutoFit/>
          </a:bodyPr>
          <a:lstStyle/>
          <a:p>
            <a:pPr algn="ctr">
              <a:lnSpc>
                <a:spcPts val="5600"/>
              </a:lnSpc>
            </a:pPr>
            <a:r>
              <a:rPr lang="en-US" sz="4000">
                <a:solidFill>
                  <a:srgbClr val="37619B"/>
                </a:solidFill>
                <a:latin typeface="Canva Sans Bold"/>
                <a:ea typeface="Canva Sans Bold"/>
                <a:cs typeface="Canva Sans Bold"/>
                <a:sym typeface="Canva Sans Bold"/>
              </a:rPr>
              <a:t>DEIVERABLE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AEBFF"/>
        </a:solidFill>
        <a:effectLst/>
      </p:bgPr>
    </p:bg>
    <p:spTree>
      <p:nvGrpSpPr>
        <p:cNvPr id="1" name=""/>
        <p:cNvGrpSpPr/>
        <p:nvPr/>
      </p:nvGrpSpPr>
      <p:grpSpPr>
        <a:xfrm>
          <a:off x="0" y="0"/>
          <a:ext cx="0" cy="0"/>
          <a:chOff x="0" y="0"/>
          <a:chExt cx="0" cy="0"/>
        </a:xfrm>
      </p:grpSpPr>
      <p:sp>
        <p:nvSpPr>
          <p:cNvPr id="2" name="Freeform 2"/>
          <p:cNvSpPr/>
          <p:nvPr/>
        </p:nvSpPr>
        <p:spPr>
          <a:xfrm>
            <a:off x="1644172" y="0"/>
            <a:ext cx="16341636" cy="10287000"/>
          </a:xfrm>
          <a:custGeom>
            <a:avLst/>
            <a:gdLst/>
            <a:ahLst/>
            <a:cxnLst/>
            <a:rect l="l" t="t" r="r" b="b"/>
            <a:pathLst>
              <a:path w="16341636" h="10287000">
                <a:moveTo>
                  <a:pt x="0" y="0"/>
                </a:moveTo>
                <a:lnTo>
                  <a:pt x="16341636" y="0"/>
                </a:lnTo>
                <a:lnTo>
                  <a:pt x="16341636" y="10287000"/>
                </a:lnTo>
                <a:lnTo>
                  <a:pt x="0" y="10287000"/>
                </a:lnTo>
                <a:lnTo>
                  <a:pt x="0" y="0"/>
                </a:lnTo>
                <a:close/>
              </a:path>
            </a:pathLst>
          </a:custGeom>
          <a:blipFill>
            <a:blip r:embed="rId3"/>
            <a:stretch>
              <a:fillRect r="-13705" b="-18914"/>
            </a:stretch>
          </a:blipFill>
        </p:spPr>
        <p:txBody>
          <a:bodyPr/>
          <a:lstStyle/>
          <a:p>
            <a:endParaRPr lang="en-US"/>
          </a:p>
        </p:txBody>
      </p:sp>
      <p:sp>
        <p:nvSpPr>
          <p:cNvPr id="3" name="TextBox 3"/>
          <p:cNvSpPr txBox="1"/>
          <p:nvPr/>
        </p:nvSpPr>
        <p:spPr>
          <a:xfrm>
            <a:off x="1028601" y="278833"/>
            <a:ext cx="4428902" cy="1262525"/>
          </a:xfrm>
          <a:prstGeom prst="rect">
            <a:avLst/>
          </a:prstGeom>
        </p:spPr>
        <p:txBody>
          <a:bodyPr lIns="0" tIns="0" rIns="0" bIns="0" rtlCol="0" anchor="t">
            <a:spAutoFit/>
          </a:bodyPr>
          <a:lstStyle/>
          <a:p>
            <a:pPr algn="ctr"/>
            <a:r>
              <a:rPr lang="en-US" sz="4102">
                <a:solidFill>
                  <a:srgbClr val="37619B"/>
                </a:solidFill>
                <a:latin typeface="Canva Sans Bold"/>
                <a:ea typeface="Canva Sans Bold"/>
                <a:cs typeface="Canva Sans Bold"/>
                <a:sym typeface="Canva Sans Bold"/>
              </a:rPr>
              <a:t>Work Breakdown </a:t>
            </a:r>
          </a:p>
          <a:p>
            <a:pPr algn="ctr"/>
            <a:r>
              <a:rPr lang="en-US" sz="4102">
                <a:solidFill>
                  <a:srgbClr val="37619B"/>
                </a:solidFill>
                <a:latin typeface="Canva Sans Bold"/>
                <a:ea typeface="Canva Sans Bold"/>
                <a:cs typeface="Canva Sans Bold"/>
                <a:sym typeface="Canva Sans Bold"/>
              </a:rPr>
              <a:t>Structure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AEBFF"/>
        </a:solidFill>
        <a:effectLst/>
      </p:bgPr>
    </p:bg>
    <p:spTree>
      <p:nvGrpSpPr>
        <p:cNvPr id="1" name=""/>
        <p:cNvGrpSpPr/>
        <p:nvPr/>
      </p:nvGrpSpPr>
      <p:grpSpPr>
        <a:xfrm>
          <a:off x="0" y="0"/>
          <a:ext cx="0" cy="0"/>
          <a:chOff x="0" y="0"/>
          <a:chExt cx="0" cy="0"/>
        </a:xfrm>
      </p:grpSpPr>
      <p:sp>
        <p:nvSpPr>
          <p:cNvPr id="2" name="Freeform 2"/>
          <p:cNvSpPr/>
          <p:nvPr/>
        </p:nvSpPr>
        <p:spPr>
          <a:xfrm>
            <a:off x="1768239" y="0"/>
            <a:ext cx="17259300" cy="10266628"/>
          </a:xfrm>
          <a:custGeom>
            <a:avLst/>
            <a:gdLst/>
            <a:ahLst/>
            <a:cxnLst/>
            <a:rect l="l" t="t" r="r" b="b"/>
            <a:pathLst>
              <a:path w="17259300" h="10266628">
                <a:moveTo>
                  <a:pt x="0" y="0"/>
                </a:moveTo>
                <a:lnTo>
                  <a:pt x="17259300" y="0"/>
                </a:lnTo>
                <a:lnTo>
                  <a:pt x="17259300" y="10266628"/>
                </a:lnTo>
                <a:lnTo>
                  <a:pt x="0" y="10266628"/>
                </a:lnTo>
                <a:lnTo>
                  <a:pt x="0" y="0"/>
                </a:lnTo>
                <a:close/>
              </a:path>
            </a:pathLst>
          </a:custGeom>
          <a:blipFill>
            <a:blip r:embed="rId2"/>
            <a:stretch>
              <a:fillRect t="-750" r="-71484"/>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AEBFF"/>
        </a:solidFill>
        <a:effectLst/>
      </p:bgPr>
    </p:bg>
    <p:spTree>
      <p:nvGrpSpPr>
        <p:cNvPr id="1" name=""/>
        <p:cNvGrpSpPr/>
        <p:nvPr/>
      </p:nvGrpSpPr>
      <p:grpSpPr>
        <a:xfrm>
          <a:off x="0" y="0"/>
          <a:ext cx="0" cy="0"/>
          <a:chOff x="0" y="0"/>
          <a:chExt cx="0" cy="0"/>
        </a:xfrm>
      </p:grpSpPr>
      <p:sp>
        <p:nvSpPr>
          <p:cNvPr id="2" name="Freeform 2"/>
          <p:cNvSpPr/>
          <p:nvPr/>
        </p:nvSpPr>
        <p:spPr>
          <a:xfrm>
            <a:off x="-16477113" y="-56700"/>
            <a:ext cx="29597018" cy="10343700"/>
          </a:xfrm>
          <a:custGeom>
            <a:avLst/>
            <a:gdLst/>
            <a:ahLst/>
            <a:cxnLst/>
            <a:rect l="l" t="t" r="r" b="b"/>
            <a:pathLst>
              <a:path w="29597018" h="10343700">
                <a:moveTo>
                  <a:pt x="0" y="0"/>
                </a:moveTo>
                <a:lnTo>
                  <a:pt x="29597018" y="0"/>
                </a:lnTo>
                <a:lnTo>
                  <a:pt x="29597018" y="10343700"/>
                </a:lnTo>
                <a:lnTo>
                  <a:pt x="0" y="10343700"/>
                </a:lnTo>
                <a:lnTo>
                  <a:pt x="0" y="0"/>
                </a:lnTo>
                <a:close/>
              </a:path>
            </a:pathLst>
          </a:custGeom>
          <a:blipFill>
            <a:blip r:embed="rId2"/>
            <a:stretch>
              <a:fillRect/>
            </a:stretch>
          </a:blipFill>
        </p:spPr>
        <p:txBody>
          <a:bodyPr/>
          <a:lstStyle/>
          <a:p>
            <a:endParaRPr lang="en-US"/>
          </a:p>
        </p:txBody>
      </p:sp>
      <p:sp>
        <p:nvSpPr>
          <p:cNvPr id="3" name="Freeform 3"/>
          <p:cNvSpPr/>
          <p:nvPr/>
        </p:nvSpPr>
        <p:spPr>
          <a:xfrm>
            <a:off x="13119905" y="0"/>
            <a:ext cx="3294309" cy="10343700"/>
          </a:xfrm>
          <a:custGeom>
            <a:avLst/>
            <a:gdLst/>
            <a:ahLst/>
            <a:cxnLst/>
            <a:rect l="l" t="t" r="r" b="b"/>
            <a:pathLst>
              <a:path w="3294309" h="10343700">
                <a:moveTo>
                  <a:pt x="0" y="0"/>
                </a:moveTo>
                <a:lnTo>
                  <a:pt x="3294309" y="0"/>
                </a:lnTo>
                <a:lnTo>
                  <a:pt x="3294309" y="10343700"/>
                </a:lnTo>
                <a:lnTo>
                  <a:pt x="0" y="10343700"/>
                </a:lnTo>
                <a:lnTo>
                  <a:pt x="0" y="0"/>
                </a:lnTo>
                <a:close/>
              </a:path>
            </a:pathLst>
          </a:custGeom>
          <a:blipFill>
            <a:blip r:embed="rId2"/>
            <a:stretch>
              <a:fillRect l="-21855" r="-776572"/>
            </a:stretch>
          </a:blipFill>
        </p:spPr>
        <p:txBody>
          <a:bodyPr/>
          <a:lstStyle/>
          <a:p>
            <a:endParaRPr lang="en-US"/>
          </a:p>
        </p:txBody>
      </p:sp>
    </p:spTree>
  </p:cSld>
  <p:clrMapOvr>
    <a:masterClrMapping/>
  </p:clrMapOvr>
  <p:transition>
    <p:push/>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AEBFF"/>
        </a:solidFill>
        <a:effectLst/>
      </p:bgPr>
    </p:bg>
    <p:spTree>
      <p:nvGrpSpPr>
        <p:cNvPr id="1" name=""/>
        <p:cNvGrpSpPr/>
        <p:nvPr/>
      </p:nvGrpSpPr>
      <p:grpSpPr>
        <a:xfrm>
          <a:off x="0" y="0"/>
          <a:ext cx="0" cy="0"/>
          <a:chOff x="0" y="0"/>
          <a:chExt cx="0" cy="0"/>
        </a:xfrm>
      </p:grpSpPr>
      <p:sp>
        <p:nvSpPr>
          <p:cNvPr id="2" name="TextBox 2"/>
          <p:cNvSpPr txBox="1"/>
          <p:nvPr/>
        </p:nvSpPr>
        <p:spPr>
          <a:xfrm>
            <a:off x="-476250" y="315741"/>
            <a:ext cx="11753850" cy="1122615"/>
          </a:xfrm>
          <a:prstGeom prst="rect">
            <a:avLst/>
          </a:prstGeom>
        </p:spPr>
        <p:txBody>
          <a:bodyPr wrap="square" lIns="0" tIns="0" rIns="0" bIns="0" rtlCol="0" anchor="t">
            <a:spAutoFit/>
          </a:bodyPr>
          <a:lstStyle/>
          <a:p>
            <a:pPr algn="ctr">
              <a:lnSpc>
                <a:spcPts val="9379"/>
              </a:lnSpc>
            </a:pPr>
            <a:r>
              <a:rPr lang="en-US" sz="5400">
                <a:solidFill>
                  <a:srgbClr val="37619B"/>
                </a:solidFill>
                <a:latin typeface="Canva Sans Bold"/>
                <a:ea typeface="Canva Sans Bold"/>
                <a:cs typeface="Canva Sans Bold"/>
                <a:sym typeface="Canva Sans Bold"/>
              </a:rPr>
              <a:t>HUMAN RESOURCES CHART</a:t>
            </a:r>
          </a:p>
        </p:txBody>
      </p:sp>
      <p:sp>
        <p:nvSpPr>
          <p:cNvPr id="4" name="TextBox 3">
            <a:extLst>
              <a:ext uri="{FF2B5EF4-FFF2-40B4-BE49-F238E27FC236}">
                <a16:creationId xmlns:a16="http://schemas.microsoft.com/office/drawing/2014/main" id="{E7FF38C3-9D02-1F63-3F1D-C66B572D4D18}"/>
              </a:ext>
            </a:extLst>
          </p:cNvPr>
          <p:cNvSpPr txBox="1"/>
          <p:nvPr/>
        </p:nvSpPr>
        <p:spPr>
          <a:xfrm>
            <a:off x="4214813" y="4958834"/>
            <a:ext cx="9382124" cy="369332"/>
          </a:xfrm>
          <a:prstGeom prst="rect">
            <a:avLst/>
          </a:prstGeom>
          <a:noFill/>
        </p:spPr>
        <p:txBody>
          <a:bodyPr wrap="square">
            <a:spAutoFit/>
          </a:bodyPr>
          <a:lstStyle/>
          <a:p>
            <a:endParaRPr lang="en-US"/>
          </a:p>
        </p:txBody>
      </p:sp>
      <p:pic>
        <p:nvPicPr>
          <p:cNvPr id="6" name="Picture 5" descr="A screenshot of a project&#10;&#10;Description automatically generated">
            <a:extLst>
              <a:ext uri="{FF2B5EF4-FFF2-40B4-BE49-F238E27FC236}">
                <a16:creationId xmlns:a16="http://schemas.microsoft.com/office/drawing/2014/main" id="{D7AC2D0B-F493-8555-A379-12979AFF1D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802" y="1679795"/>
            <a:ext cx="17366396" cy="784766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AEBFF"/>
        </a:solidFill>
        <a:effectLst/>
      </p:bgPr>
    </p:bg>
    <p:spTree>
      <p:nvGrpSpPr>
        <p:cNvPr id="1" name=""/>
        <p:cNvGrpSpPr/>
        <p:nvPr/>
      </p:nvGrpSpPr>
      <p:grpSpPr>
        <a:xfrm>
          <a:off x="0" y="0"/>
          <a:ext cx="0" cy="0"/>
          <a:chOff x="0" y="0"/>
          <a:chExt cx="0" cy="0"/>
        </a:xfrm>
      </p:grpSpPr>
      <p:sp>
        <p:nvSpPr>
          <p:cNvPr id="2" name="TextBox 2"/>
          <p:cNvSpPr txBox="1"/>
          <p:nvPr/>
        </p:nvSpPr>
        <p:spPr>
          <a:xfrm>
            <a:off x="-734667" y="-15048"/>
            <a:ext cx="11753850" cy="1122615"/>
          </a:xfrm>
          <a:prstGeom prst="rect">
            <a:avLst/>
          </a:prstGeom>
        </p:spPr>
        <p:txBody>
          <a:bodyPr wrap="square" lIns="0" tIns="0" rIns="0" bIns="0" rtlCol="0" anchor="t">
            <a:spAutoFit/>
          </a:bodyPr>
          <a:lstStyle/>
          <a:p>
            <a:pPr algn="ctr">
              <a:lnSpc>
                <a:spcPts val="9379"/>
              </a:lnSpc>
            </a:pPr>
            <a:r>
              <a:rPr lang="en-US" sz="5400">
                <a:solidFill>
                  <a:srgbClr val="37619B"/>
                </a:solidFill>
                <a:latin typeface="Canva Sans Bold"/>
                <a:ea typeface="Canva Sans Bold"/>
                <a:cs typeface="Canva Sans Bold"/>
                <a:sym typeface="Canva Sans Bold"/>
              </a:rPr>
              <a:t>HUMAN RESOURCES CHART</a:t>
            </a:r>
          </a:p>
        </p:txBody>
      </p:sp>
      <p:sp>
        <p:nvSpPr>
          <p:cNvPr id="4" name="TextBox 3">
            <a:extLst>
              <a:ext uri="{FF2B5EF4-FFF2-40B4-BE49-F238E27FC236}">
                <a16:creationId xmlns:a16="http://schemas.microsoft.com/office/drawing/2014/main" id="{E7FF38C3-9D02-1F63-3F1D-C66B572D4D18}"/>
              </a:ext>
            </a:extLst>
          </p:cNvPr>
          <p:cNvSpPr txBox="1"/>
          <p:nvPr/>
        </p:nvSpPr>
        <p:spPr>
          <a:xfrm>
            <a:off x="4214813" y="4958834"/>
            <a:ext cx="9382124" cy="369332"/>
          </a:xfrm>
          <a:prstGeom prst="rect">
            <a:avLst/>
          </a:prstGeom>
          <a:noFill/>
        </p:spPr>
        <p:txBody>
          <a:bodyPr wrap="square">
            <a:spAutoFit/>
          </a:bodyPr>
          <a:lstStyle/>
          <a:p>
            <a:endParaRPr lang="en-US"/>
          </a:p>
        </p:txBody>
      </p:sp>
      <p:pic>
        <p:nvPicPr>
          <p:cNvPr id="5" name="Picture 4" descr="A graph with multiple colored lines&#10;&#10;Description automatically generated with medium confidence">
            <a:extLst>
              <a:ext uri="{FF2B5EF4-FFF2-40B4-BE49-F238E27FC236}">
                <a16:creationId xmlns:a16="http://schemas.microsoft.com/office/drawing/2014/main" id="{E7ED7FD6-7075-C18B-1C2D-EEC3A7E51D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8896" y="1614051"/>
            <a:ext cx="14070207" cy="8672949"/>
          </a:xfrm>
          <a:prstGeom prst="rect">
            <a:avLst/>
          </a:prstGeom>
        </p:spPr>
      </p:pic>
      <p:pic>
        <p:nvPicPr>
          <p:cNvPr id="7" name="Picture 6" descr="A screenshot of a project&#10;&#10;Description automatically generated">
            <a:extLst>
              <a:ext uri="{FF2B5EF4-FFF2-40B4-BE49-F238E27FC236}">
                <a16:creationId xmlns:a16="http://schemas.microsoft.com/office/drawing/2014/main" id="{5F9A3B81-A787-53D7-5C85-970BAD99B0DF}"/>
              </a:ext>
            </a:extLst>
          </p:cNvPr>
          <p:cNvPicPr>
            <a:picLocks noChangeAspect="1"/>
          </p:cNvPicPr>
          <p:nvPr/>
        </p:nvPicPr>
        <p:blipFill rotWithShape="1">
          <a:blip r:embed="rId3">
            <a:extLst>
              <a:ext uri="{28A0092B-C50C-407E-A947-70E740481C1C}">
                <a14:useLocalDpi xmlns:a14="http://schemas.microsoft.com/office/drawing/2010/main" val="0"/>
              </a:ext>
            </a:extLst>
          </a:blip>
          <a:srcRect b="90756"/>
          <a:stretch/>
        </p:blipFill>
        <p:spPr>
          <a:xfrm>
            <a:off x="2108896" y="1066920"/>
            <a:ext cx="14070207" cy="587778"/>
          </a:xfrm>
          <a:prstGeom prst="rect">
            <a:avLst/>
          </a:prstGeom>
        </p:spPr>
      </p:pic>
    </p:spTree>
    <p:extLst>
      <p:ext uri="{BB962C8B-B14F-4D97-AF65-F5344CB8AC3E}">
        <p14:creationId xmlns:p14="http://schemas.microsoft.com/office/powerpoint/2010/main" val="3791282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AEBFF"/>
        </a:solidFill>
        <a:effectLst/>
      </p:bgPr>
    </p:bg>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99C4980-CCF2-32B8-DBE4-C10F4C1EEFD4}"/>
              </a:ext>
            </a:extLst>
          </p:cNvPr>
          <p:cNvGraphicFramePr>
            <a:graphicFrameLocks noGrp="1"/>
          </p:cNvGraphicFramePr>
          <p:nvPr>
            <p:extLst>
              <p:ext uri="{D42A27DB-BD31-4B8C-83A1-F6EECF244321}">
                <p14:modId xmlns:p14="http://schemas.microsoft.com/office/powerpoint/2010/main" val="3588211445"/>
              </p:ext>
            </p:extLst>
          </p:nvPr>
        </p:nvGraphicFramePr>
        <p:xfrm>
          <a:off x="2705100" y="1028700"/>
          <a:ext cx="12877800" cy="16684380"/>
        </p:xfrm>
        <a:graphic>
          <a:graphicData uri="http://schemas.openxmlformats.org/drawingml/2006/table">
            <a:tbl>
              <a:tblPr/>
              <a:tblGrid>
                <a:gridCol w="3038973">
                  <a:extLst>
                    <a:ext uri="{9D8B030D-6E8A-4147-A177-3AD203B41FA5}">
                      <a16:colId xmlns:a16="http://schemas.microsoft.com/office/drawing/2014/main" val="1691336266"/>
                    </a:ext>
                  </a:extLst>
                </a:gridCol>
                <a:gridCol w="3038973">
                  <a:extLst>
                    <a:ext uri="{9D8B030D-6E8A-4147-A177-3AD203B41FA5}">
                      <a16:colId xmlns:a16="http://schemas.microsoft.com/office/drawing/2014/main" val="3483253077"/>
                    </a:ext>
                  </a:extLst>
                </a:gridCol>
                <a:gridCol w="3399927">
                  <a:extLst>
                    <a:ext uri="{9D8B030D-6E8A-4147-A177-3AD203B41FA5}">
                      <a16:colId xmlns:a16="http://schemas.microsoft.com/office/drawing/2014/main" val="2921605518"/>
                    </a:ext>
                  </a:extLst>
                </a:gridCol>
                <a:gridCol w="3399927">
                  <a:extLst>
                    <a:ext uri="{9D8B030D-6E8A-4147-A177-3AD203B41FA5}">
                      <a16:colId xmlns:a16="http://schemas.microsoft.com/office/drawing/2014/main" val="3642178234"/>
                    </a:ext>
                  </a:extLst>
                </a:gridCol>
              </a:tblGrid>
              <a:tr h="328578">
                <a:tc>
                  <a:txBody>
                    <a:bodyPr/>
                    <a:lstStyle/>
                    <a:p>
                      <a:pPr algn="l" fontAlgn="b"/>
                      <a:r>
                        <a:rPr lang="en-US" sz="4000" b="1" i="0" u="none" strike="noStrike">
                          <a:solidFill>
                            <a:srgbClr val="FFFFFF"/>
                          </a:solidFill>
                          <a:effectLst/>
                          <a:latin typeface="Aptos Narrow" panose="020B0004020202020204" pitchFamily="34" charset="0"/>
                        </a:rPr>
                        <a:t>MONTH</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43AEE2"/>
                      </a:solidFill>
                      <a:prstDash val="solid"/>
                      <a:round/>
                      <a:headEnd type="none" w="med" len="med"/>
                      <a:tailEnd type="none" w="med" len="med"/>
                    </a:lnB>
                    <a:solidFill>
                      <a:srgbClr val="145F82"/>
                    </a:solidFill>
                  </a:tcPr>
                </a:tc>
                <a:tc>
                  <a:txBody>
                    <a:bodyPr/>
                    <a:lstStyle/>
                    <a:p>
                      <a:pPr algn="l" fontAlgn="b"/>
                      <a:r>
                        <a:rPr lang="en-US" sz="4000" b="1" i="0" u="none" strike="noStrike">
                          <a:solidFill>
                            <a:srgbClr val="FFFFFF"/>
                          </a:solidFill>
                          <a:effectLst/>
                          <a:latin typeface="Aptos Narrow" panose="020B0004020202020204" pitchFamily="34" charset="0"/>
                        </a:rPr>
                        <a:t>ID</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43AEE2"/>
                      </a:solidFill>
                      <a:prstDash val="solid"/>
                      <a:round/>
                      <a:headEnd type="none" w="med" len="med"/>
                      <a:tailEnd type="none" w="med" len="med"/>
                    </a:lnB>
                    <a:solidFill>
                      <a:srgbClr val="145F82"/>
                    </a:solidFill>
                  </a:tcPr>
                </a:tc>
                <a:tc>
                  <a:txBody>
                    <a:bodyPr/>
                    <a:lstStyle/>
                    <a:p>
                      <a:pPr lvl="0" algn="l">
                        <a:buNone/>
                      </a:pPr>
                      <a:r>
                        <a:rPr lang="en-US" sz="4000" b="1" i="0" u="none" strike="noStrike">
                          <a:solidFill>
                            <a:srgbClr val="FFFFFF"/>
                          </a:solidFill>
                          <a:effectLst/>
                          <a:latin typeface="Aptos Narrow"/>
                        </a:rPr>
                        <a:t>Per Project</a:t>
                      </a:r>
                      <a:endParaRPr lang="en-US" sz="4000" b="1" i="0" u="none" strike="noStrike" dirty="0">
                        <a:solidFill>
                          <a:srgbClr val="FFFFFF"/>
                        </a:solidFill>
                        <a:effectLst/>
                        <a:latin typeface="Aptos Narrow"/>
                      </a:endParaRP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43AEE2"/>
                      </a:solidFill>
                      <a:prstDash val="solid"/>
                      <a:round/>
                      <a:headEnd type="none" w="med" len="med"/>
                      <a:tailEnd type="none" w="med" len="med"/>
                    </a:lnB>
                    <a:solidFill>
                      <a:srgbClr val="145F82"/>
                    </a:solidFill>
                  </a:tcPr>
                </a:tc>
                <a:tc>
                  <a:txBody>
                    <a:bodyPr/>
                    <a:lstStyle/>
                    <a:p>
                      <a:pPr algn="l" fontAlgn="b"/>
                      <a:r>
                        <a:rPr lang="en-US" sz="4000" b="1" i="0" u="none" strike="noStrike">
                          <a:solidFill>
                            <a:srgbClr val="FFFFFF"/>
                          </a:solidFill>
                          <a:effectLst/>
                          <a:latin typeface="Aptos Narrow" panose="020B0004020202020204" pitchFamily="34" charset="0"/>
                        </a:rPr>
                        <a:t>TOTAL</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43AEE2"/>
                      </a:solidFill>
                      <a:prstDash val="solid"/>
                      <a:round/>
                      <a:headEnd type="none" w="med" len="med"/>
                      <a:tailEnd type="none" w="med" len="med"/>
                    </a:lnB>
                    <a:solidFill>
                      <a:srgbClr val="145F82"/>
                    </a:solidFill>
                  </a:tcPr>
                </a:tc>
                <a:extLst>
                  <a:ext uri="{0D108BD9-81ED-4DB2-BD59-A6C34878D82A}">
                    <a16:rowId xmlns:a16="http://schemas.microsoft.com/office/drawing/2014/main" val="1889503582"/>
                  </a:ext>
                </a:extLst>
              </a:tr>
              <a:tr h="328578">
                <a:tc>
                  <a:txBody>
                    <a:bodyPr/>
                    <a:lstStyle/>
                    <a:p>
                      <a:pPr algn="l" fontAlgn="ctr"/>
                      <a:r>
                        <a:rPr lang="en-US" sz="4000" b="1" i="0" u="none" strike="noStrike">
                          <a:solidFill>
                            <a:srgbClr val="000000"/>
                          </a:solidFill>
                          <a:effectLst/>
                          <a:latin typeface="Aptos Narrow" panose="020B0004020202020204" pitchFamily="34" charset="0"/>
                        </a:rPr>
                        <a:t>July</a:t>
                      </a: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43AEE2"/>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5.1</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43AEE2"/>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 $                         -   </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43AEE2"/>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ctr"/>
                      <a:r>
                        <a:rPr lang="en-US" sz="4000" b="0" i="0" u="none" strike="noStrike">
                          <a:solidFill>
                            <a:srgbClr val="000000"/>
                          </a:solidFill>
                          <a:effectLst/>
                          <a:latin typeface="Aptos Narrow"/>
                        </a:rPr>
                        <a:t> $  229,028.33 </a:t>
                      </a:r>
                      <a:endParaRPr lang="en-US" sz="4000" b="0" i="0" u="none" strike="noStrike" dirty="0">
                        <a:solidFill>
                          <a:srgbClr val="000000"/>
                        </a:solidFill>
                        <a:effectLst/>
                        <a:latin typeface="Aptos Narrow"/>
                      </a:endParaRP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43AEE2"/>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3142030318"/>
                  </a:ext>
                </a:extLst>
              </a:tr>
              <a:tr h="328578">
                <a:tc>
                  <a:txBody>
                    <a:bodyPr/>
                    <a:lstStyle/>
                    <a:p>
                      <a:pPr algn="l" fontAlgn="ctr"/>
                      <a:endParaRPr lang="en-US" sz="4000" b="1" i="0" u="none" strike="noStrike" dirty="0">
                        <a:solidFill>
                          <a:srgbClr val="000000"/>
                        </a:solidFill>
                        <a:effectLst/>
                        <a:latin typeface="Aptos Narrow"/>
                      </a:endParaRP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4.1</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a:rPr>
                        <a:t> $               15.09 </a:t>
                      </a:r>
                      <a:endParaRPr lang="en-US" sz="4000" b="1" i="0" u="none" strike="noStrike" dirty="0">
                        <a:solidFill>
                          <a:srgbClr val="000000"/>
                        </a:solidFill>
                        <a:effectLst/>
                        <a:latin typeface="Aptos Narrow"/>
                      </a:endParaRP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ctr"/>
                      <a:endParaRPr lang="en-US" sz="4000" b="0" i="0" u="none" strike="noStrike" dirty="0">
                        <a:solidFill>
                          <a:srgbClr val="000000"/>
                        </a:solidFill>
                        <a:effectLst/>
                        <a:latin typeface="Aptos Narrow"/>
                      </a:endParaRP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3494350488"/>
                  </a:ext>
                </a:extLst>
              </a:tr>
              <a:tr h="328578">
                <a:tc>
                  <a:txBody>
                    <a:bodyPr/>
                    <a:lstStyle/>
                    <a:p>
                      <a:pPr algn="l" fontAlgn="ctr"/>
                      <a:endParaRPr lang="en-US" sz="4000" b="1" i="0" u="none" strike="noStrike" dirty="0">
                        <a:solidFill>
                          <a:srgbClr val="000000"/>
                        </a:solidFill>
                        <a:effectLst/>
                        <a:latin typeface="Aptos Narrow"/>
                      </a:endParaRP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4.2</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a:rPr>
                        <a:t> $        1,666.50 </a:t>
                      </a:r>
                      <a:endParaRPr lang="en-US" sz="4000" b="1" i="0" u="none" strike="noStrike" dirty="0">
                        <a:solidFill>
                          <a:srgbClr val="000000"/>
                        </a:solidFill>
                        <a:effectLst/>
                        <a:latin typeface="Aptos Narrow"/>
                      </a:endParaRP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ctr"/>
                      <a:endParaRPr lang="en-US" sz="4000" b="0" i="0" u="none" strike="noStrike" dirty="0">
                        <a:solidFill>
                          <a:srgbClr val="000000"/>
                        </a:solidFill>
                        <a:effectLst/>
                        <a:latin typeface="Aptos Narrow"/>
                      </a:endParaRP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3967648980"/>
                  </a:ext>
                </a:extLst>
              </a:tr>
              <a:tr h="328578">
                <a:tc>
                  <a:txBody>
                    <a:bodyPr/>
                    <a:lstStyle/>
                    <a:p>
                      <a:pPr algn="l" fontAlgn="ctr"/>
                      <a:endParaRPr lang="en-US" sz="4000" b="1" i="0" u="none" strike="noStrike" dirty="0">
                        <a:solidFill>
                          <a:srgbClr val="000000"/>
                        </a:solidFill>
                        <a:effectLst/>
                        <a:latin typeface="Aptos Narrow"/>
                      </a:endParaRP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4.3</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a:rPr>
                        <a:t> $        9,450.00 </a:t>
                      </a:r>
                      <a:endParaRPr lang="en-US" sz="4000" b="1" i="0" u="none" strike="noStrike" dirty="0">
                        <a:solidFill>
                          <a:srgbClr val="000000"/>
                        </a:solidFill>
                        <a:effectLst/>
                        <a:latin typeface="Aptos Narrow"/>
                      </a:endParaRP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ctr"/>
                      <a:endParaRPr lang="en-US" sz="4000" b="0" i="0" u="none" strike="noStrike" dirty="0">
                        <a:solidFill>
                          <a:srgbClr val="000000"/>
                        </a:solidFill>
                        <a:effectLst/>
                        <a:latin typeface="Aptos Narrow"/>
                      </a:endParaRP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572884500"/>
                  </a:ext>
                </a:extLst>
              </a:tr>
              <a:tr h="328578">
                <a:tc>
                  <a:txBody>
                    <a:bodyPr/>
                    <a:lstStyle/>
                    <a:p>
                      <a:pPr algn="l" fontAlgn="ctr"/>
                      <a:endParaRPr lang="en-US" sz="4000" b="1" i="0" u="none" strike="noStrike" dirty="0">
                        <a:solidFill>
                          <a:srgbClr val="000000"/>
                        </a:solidFill>
                        <a:effectLst/>
                        <a:latin typeface="Aptos Narrow"/>
                      </a:endParaRP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4.4</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a:rPr>
                        <a:t> $            378.00 </a:t>
                      </a:r>
                      <a:endParaRPr lang="en-US" sz="4000" b="1" i="0" u="none" strike="noStrike" dirty="0">
                        <a:solidFill>
                          <a:srgbClr val="000000"/>
                        </a:solidFill>
                        <a:effectLst/>
                        <a:latin typeface="Aptos Narrow"/>
                      </a:endParaRP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ctr"/>
                      <a:endParaRPr lang="en-US" sz="4000" b="0" i="0" u="none" strike="noStrike" dirty="0">
                        <a:solidFill>
                          <a:srgbClr val="000000"/>
                        </a:solidFill>
                        <a:effectLst/>
                        <a:latin typeface="Aptos Narrow"/>
                      </a:endParaRP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3362838909"/>
                  </a:ext>
                </a:extLst>
              </a:tr>
              <a:tr h="328578">
                <a:tc>
                  <a:txBody>
                    <a:bodyPr/>
                    <a:lstStyle/>
                    <a:p>
                      <a:pPr algn="l" fontAlgn="ctr"/>
                      <a:endParaRPr lang="en-US" sz="4000" b="1" i="0" u="none" strike="noStrike" dirty="0">
                        <a:solidFill>
                          <a:srgbClr val="000000"/>
                        </a:solidFill>
                        <a:effectLst/>
                        <a:latin typeface="Aptos Narrow"/>
                      </a:endParaRP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5.2</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a:rPr>
                        <a:t> $     12,064.08 </a:t>
                      </a:r>
                      <a:endParaRPr lang="en-US" sz="4000" b="1" i="0" u="none" strike="noStrike" dirty="0">
                        <a:solidFill>
                          <a:srgbClr val="000000"/>
                        </a:solidFill>
                        <a:effectLst/>
                        <a:latin typeface="Aptos Narrow"/>
                      </a:endParaRP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ctr"/>
                      <a:endParaRPr lang="en-US" sz="4000" b="0" i="0" u="none" strike="noStrike" dirty="0">
                        <a:solidFill>
                          <a:srgbClr val="000000"/>
                        </a:solidFill>
                        <a:effectLst/>
                        <a:latin typeface="Aptos Narrow"/>
                      </a:endParaRP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1336965357"/>
                  </a:ext>
                </a:extLst>
              </a:tr>
              <a:tr h="328578">
                <a:tc>
                  <a:txBody>
                    <a:bodyPr/>
                    <a:lstStyle/>
                    <a:p>
                      <a:pPr algn="l" fontAlgn="ctr"/>
                      <a:endParaRPr lang="en-US" sz="4000" b="1" i="0" u="none" strike="noStrike" dirty="0">
                        <a:solidFill>
                          <a:srgbClr val="000000"/>
                        </a:solidFill>
                        <a:effectLst/>
                        <a:latin typeface="Aptos Narrow"/>
                      </a:endParaRP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1.1</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a:rPr>
                        <a:t> $  190,000.00 </a:t>
                      </a:r>
                      <a:endParaRPr lang="en-US" sz="4000" b="1" i="0" u="none" strike="noStrike" dirty="0">
                        <a:solidFill>
                          <a:srgbClr val="000000"/>
                        </a:solidFill>
                        <a:effectLst/>
                        <a:latin typeface="Aptos Narrow"/>
                      </a:endParaRP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ctr"/>
                      <a:endParaRPr lang="en-US" sz="4000" b="0" i="0" u="none" strike="noStrike" dirty="0">
                        <a:solidFill>
                          <a:srgbClr val="000000"/>
                        </a:solidFill>
                        <a:effectLst/>
                        <a:latin typeface="Aptos Narrow"/>
                      </a:endParaRP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877841569"/>
                  </a:ext>
                </a:extLst>
              </a:tr>
              <a:tr h="328578">
                <a:tc>
                  <a:txBody>
                    <a:bodyPr/>
                    <a:lstStyle/>
                    <a:p>
                      <a:pPr algn="l" fontAlgn="ctr"/>
                      <a:endParaRPr lang="en-US" sz="4000" b="1" i="0" u="none" strike="noStrike" dirty="0">
                        <a:solidFill>
                          <a:srgbClr val="000000"/>
                        </a:solidFill>
                        <a:effectLst/>
                        <a:latin typeface="Aptos Narrow"/>
                      </a:endParaRP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1.2</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a:rPr>
                        <a:t> $        4,166.67 </a:t>
                      </a:r>
                      <a:endParaRPr lang="en-US" sz="4000" b="1" i="0" u="none" strike="noStrike" dirty="0">
                        <a:solidFill>
                          <a:srgbClr val="000000"/>
                        </a:solidFill>
                        <a:effectLst/>
                        <a:latin typeface="Aptos Narrow"/>
                      </a:endParaRP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ctr"/>
                      <a:endParaRPr lang="en-US" sz="4000" b="0" i="0" u="none" strike="noStrike" dirty="0">
                        <a:solidFill>
                          <a:srgbClr val="000000"/>
                        </a:solidFill>
                        <a:effectLst/>
                        <a:latin typeface="Aptos Narrow"/>
                      </a:endParaRP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2586873710"/>
                  </a:ext>
                </a:extLst>
              </a:tr>
              <a:tr h="328578">
                <a:tc>
                  <a:txBody>
                    <a:bodyPr/>
                    <a:lstStyle/>
                    <a:p>
                      <a:pPr algn="l" fontAlgn="ctr"/>
                      <a:endParaRPr lang="en-US" sz="4000" b="1" i="0" u="none" strike="noStrike" dirty="0">
                        <a:solidFill>
                          <a:srgbClr val="000000"/>
                        </a:solidFill>
                        <a:effectLst/>
                        <a:latin typeface="Aptos Narrow"/>
                      </a:endParaRP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a:rPr>
                        <a:t>1.3 (1) </a:t>
                      </a:r>
                      <a:endParaRPr lang="en-US" sz="4000" b="1" i="0" u="none" strike="noStrike" dirty="0">
                        <a:solidFill>
                          <a:srgbClr val="000000"/>
                        </a:solidFill>
                        <a:effectLst/>
                        <a:latin typeface="Aptos Narrow"/>
                      </a:endParaRP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a:rPr>
                        <a:t> $        2,284.67 </a:t>
                      </a:r>
                      <a:endParaRPr lang="en-US" sz="4000" b="1" i="0" u="none" strike="noStrike" dirty="0">
                        <a:solidFill>
                          <a:srgbClr val="000000"/>
                        </a:solidFill>
                        <a:effectLst/>
                        <a:latin typeface="Aptos Narrow"/>
                      </a:endParaRP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ctr"/>
                      <a:endParaRPr lang="en-US" sz="4000" b="0" i="0" u="none" strike="noStrike" dirty="0">
                        <a:solidFill>
                          <a:srgbClr val="000000"/>
                        </a:solidFill>
                        <a:effectLst/>
                        <a:latin typeface="Aptos Narrow"/>
                      </a:endParaRP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3401514906"/>
                  </a:ext>
                </a:extLst>
              </a:tr>
              <a:tr h="328578">
                <a:tc>
                  <a:txBody>
                    <a:bodyPr/>
                    <a:lstStyle/>
                    <a:p>
                      <a:pPr algn="l" fontAlgn="ctr"/>
                      <a:endParaRPr lang="en-US" sz="4000" b="1" i="0" u="none" strike="noStrike" dirty="0">
                        <a:solidFill>
                          <a:srgbClr val="000000"/>
                        </a:solidFill>
                        <a:effectLst/>
                        <a:latin typeface="Aptos Narrow"/>
                      </a:endParaRP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a:rPr>
                        <a:t>1.3 (2)</a:t>
                      </a:r>
                      <a:endParaRPr lang="en-US" sz="4000" b="1" i="0" u="none" strike="noStrike" dirty="0">
                        <a:solidFill>
                          <a:srgbClr val="000000"/>
                        </a:solidFill>
                        <a:effectLst/>
                        <a:latin typeface="Aptos Narrow"/>
                      </a:endParaRP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a:rPr>
                        <a:t> $        9,003.33 </a:t>
                      </a:r>
                      <a:endParaRPr lang="en-US" sz="4000" b="1" i="0" u="none" strike="noStrike" dirty="0">
                        <a:solidFill>
                          <a:srgbClr val="000000"/>
                        </a:solidFill>
                        <a:effectLst/>
                        <a:latin typeface="Aptos Narrow"/>
                      </a:endParaRP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ctr"/>
                      <a:endParaRPr lang="en-US" sz="4000" b="0" i="0" u="none" strike="noStrike" dirty="0">
                        <a:solidFill>
                          <a:srgbClr val="000000"/>
                        </a:solidFill>
                        <a:effectLst/>
                        <a:latin typeface="Aptos Narrow"/>
                      </a:endParaRP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3160527516"/>
                  </a:ext>
                </a:extLst>
              </a:tr>
              <a:tr h="328578">
                <a:tc>
                  <a:txBody>
                    <a:bodyPr/>
                    <a:lstStyle/>
                    <a:p>
                      <a:pPr algn="l" fontAlgn="ctr"/>
                      <a:r>
                        <a:rPr lang="en-US" sz="4000" b="1" i="0" u="none" strike="noStrike">
                          <a:solidFill>
                            <a:srgbClr val="000000"/>
                          </a:solidFill>
                          <a:effectLst/>
                          <a:latin typeface="Aptos Narrow"/>
                        </a:rPr>
                        <a:t>August</a:t>
                      </a:r>
                      <a:endParaRPr lang="en-US" sz="4000" b="1" i="0" u="none" strike="noStrike" dirty="0">
                        <a:solidFill>
                          <a:srgbClr val="000000"/>
                        </a:solidFill>
                        <a:effectLst/>
                        <a:latin typeface="Aptos Narrow"/>
                      </a:endParaRP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l" fontAlgn="b"/>
                      <a:r>
                        <a:rPr lang="en-US" sz="4000" b="1" i="0" u="none" strike="noStrike">
                          <a:solidFill>
                            <a:srgbClr val="000000"/>
                          </a:solidFill>
                          <a:effectLst/>
                          <a:latin typeface="Aptos Narrow" panose="020B0004020202020204" pitchFamily="34" charset="0"/>
                        </a:rPr>
                        <a:t>2.1</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l" fontAlgn="b"/>
                      <a:r>
                        <a:rPr lang="en-US" sz="4000" b="1" i="0" u="none" strike="noStrike">
                          <a:solidFill>
                            <a:srgbClr val="000000"/>
                          </a:solidFill>
                          <a:effectLst/>
                          <a:latin typeface="Aptos Narrow"/>
                        </a:rPr>
                        <a:t> $        1,882.32 </a:t>
                      </a:r>
                      <a:endParaRPr lang="en-US" sz="4000" b="1" i="0" u="none" strike="noStrike" dirty="0">
                        <a:solidFill>
                          <a:srgbClr val="000000"/>
                        </a:solidFill>
                        <a:effectLst/>
                        <a:latin typeface="Aptos Narrow"/>
                      </a:endParaRP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r>
                        <a:rPr lang="en-US" sz="4000" b="0" i="0" u="none" strike="noStrike">
                          <a:solidFill>
                            <a:srgbClr val="000000"/>
                          </a:solidFill>
                          <a:effectLst/>
                          <a:latin typeface="Aptos Narrow"/>
                        </a:rPr>
                        <a:t> $        5,948.32 </a:t>
                      </a:r>
                      <a:endParaRPr lang="en-US" sz="4000" b="0" i="0" u="none" strike="noStrike" dirty="0">
                        <a:solidFill>
                          <a:srgbClr val="000000"/>
                        </a:solidFill>
                        <a:effectLst/>
                        <a:latin typeface="Aptos Narrow"/>
                      </a:endParaRP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extLst>
                  <a:ext uri="{0D108BD9-81ED-4DB2-BD59-A6C34878D82A}">
                    <a16:rowId xmlns:a16="http://schemas.microsoft.com/office/drawing/2014/main" val="4020106706"/>
                  </a:ext>
                </a:extLst>
              </a:tr>
              <a:tr h="328578">
                <a:tc>
                  <a:txBody>
                    <a:bodyPr/>
                    <a:lstStyle/>
                    <a:p>
                      <a:pPr algn="l" fontAlgn="ctr"/>
                      <a:endParaRPr lang="en-US" sz="4000" b="1" i="0" u="none" strike="noStrike" dirty="0">
                        <a:solidFill>
                          <a:srgbClr val="000000"/>
                        </a:solidFill>
                        <a:effectLst/>
                        <a:latin typeface="Aptos Narrow"/>
                      </a:endParaRP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l" fontAlgn="b"/>
                      <a:r>
                        <a:rPr lang="en-US" sz="4000" b="1" i="0" u="none" strike="noStrike">
                          <a:solidFill>
                            <a:srgbClr val="000000"/>
                          </a:solidFill>
                          <a:effectLst/>
                          <a:latin typeface="Aptos Narrow" panose="020B0004020202020204" pitchFamily="34" charset="0"/>
                        </a:rPr>
                        <a:t>2.2</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l" fontAlgn="b"/>
                      <a:r>
                        <a:rPr lang="en-US" sz="4000" b="1" i="0" u="none" strike="noStrike">
                          <a:solidFill>
                            <a:srgbClr val="000000"/>
                          </a:solidFill>
                          <a:effectLst/>
                          <a:latin typeface="Aptos Narrow"/>
                        </a:rPr>
                        <a:t> $        4,066.00 </a:t>
                      </a:r>
                      <a:endParaRPr lang="en-US" sz="4000" b="1" i="0" u="none" strike="noStrike" dirty="0">
                        <a:solidFill>
                          <a:srgbClr val="000000"/>
                        </a:solidFill>
                        <a:effectLst/>
                        <a:latin typeface="Aptos Narrow"/>
                      </a:endParaRP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ctr" fontAlgn="ctr"/>
                      <a:endParaRPr lang="en-US" sz="4000" b="0" i="0" u="none" strike="noStrike" dirty="0">
                        <a:solidFill>
                          <a:srgbClr val="000000"/>
                        </a:solidFill>
                        <a:effectLst/>
                        <a:latin typeface="Aptos Narrow"/>
                      </a:endParaRP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extLst>
                  <a:ext uri="{0D108BD9-81ED-4DB2-BD59-A6C34878D82A}">
                    <a16:rowId xmlns:a16="http://schemas.microsoft.com/office/drawing/2014/main" val="2134850626"/>
                  </a:ext>
                </a:extLst>
              </a:tr>
              <a:tr h="328578">
                <a:tc>
                  <a:txBody>
                    <a:bodyPr/>
                    <a:lstStyle/>
                    <a:p>
                      <a:pPr algn="l" fontAlgn="ctr"/>
                      <a:r>
                        <a:rPr lang="en-US" sz="4000" b="1" i="0" u="none" strike="noStrike">
                          <a:solidFill>
                            <a:srgbClr val="000000"/>
                          </a:solidFill>
                          <a:effectLst/>
                          <a:latin typeface="Aptos Narrow"/>
                        </a:rPr>
                        <a:t>September</a:t>
                      </a:r>
                      <a:endParaRPr lang="en-US" sz="4000" b="1" i="0" u="none" strike="noStrike" dirty="0">
                        <a:solidFill>
                          <a:srgbClr val="000000"/>
                        </a:solidFill>
                        <a:effectLst/>
                        <a:latin typeface="Aptos Narrow"/>
                      </a:endParaRP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1.4</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a:rPr>
                        <a:t> $     27,000.00 </a:t>
                      </a:r>
                      <a:endParaRPr lang="en-US" sz="4000" b="1" i="0" u="none" strike="noStrike" dirty="0">
                        <a:solidFill>
                          <a:srgbClr val="000000"/>
                        </a:solidFill>
                        <a:effectLst/>
                        <a:latin typeface="Aptos Narrow"/>
                      </a:endParaRP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ctr"/>
                      <a:r>
                        <a:rPr lang="en-US" sz="4000" b="0" i="0" u="none" strike="noStrike">
                          <a:solidFill>
                            <a:srgbClr val="000000"/>
                          </a:solidFill>
                          <a:effectLst/>
                          <a:latin typeface="Aptos Narrow"/>
                        </a:rPr>
                        <a:t> $     27,263.00 </a:t>
                      </a:r>
                      <a:endParaRPr lang="en-US" sz="4000" b="0" i="0" u="none" strike="noStrike" dirty="0">
                        <a:solidFill>
                          <a:srgbClr val="000000"/>
                        </a:solidFill>
                        <a:effectLst/>
                        <a:latin typeface="Aptos Narrow"/>
                      </a:endParaRP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3880091934"/>
                  </a:ext>
                </a:extLst>
              </a:tr>
              <a:tr h="328578">
                <a:tc>
                  <a:txBody>
                    <a:bodyPr/>
                    <a:lstStyle/>
                    <a:p>
                      <a:pPr algn="l" fontAlgn="ctr"/>
                      <a:endParaRPr lang="en-US" sz="4000" b="1" i="0" u="none" strike="noStrike" dirty="0">
                        <a:solidFill>
                          <a:srgbClr val="000000"/>
                        </a:solidFill>
                        <a:effectLst/>
                        <a:latin typeface="Aptos Narrow"/>
                      </a:endParaRP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2.3</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a:rPr>
                        <a:t> $            263.00 </a:t>
                      </a:r>
                      <a:endParaRPr lang="en-US" sz="4000" b="1" i="0" u="none" strike="noStrike" dirty="0">
                        <a:solidFill>
                          <a:srgbClr val="000000"/>
                        </a:solidFill>
                        <a:effectLst/>
                        <a:latin typeface="Aptos Narrow"/>
                      </a:endParaRP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ctr"/>
                      <a:endParaRPr lang="en-US" sz="4000" b="0" i="0" u="none" strike="noStrike" dirty="0">
                        <a:solidFill>
                          <a:srgbClr val="000000"/>
                        </a:solidFill>
                        <a:effectLst/>
                        <a:latin typeface="Aptos Narrow"/>
                      </a:endParaRP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3703036425"/>
                  </a:ext>
                </a:extLst>
              </a:tr>
              <a:tr h="328578">
                <a:tc>
                  <a:txBody>
                    <a:bodyPr/>
                    <a:lstStyle/>
                    <a:p>
                      <a:pPr algn="l" fontAlgn="b"/>
                      <a:r>
                        <a:rPr lang="en-US" sz="4000" b="1" i="0" u="none" strike="noStrike">
                          <a:solidFill>
                            <a:srgbClr val="000000"/>
                          </a:solidFill>
                          <a:effectLst/>
                          <a:latin typeface="Aptos Narrow"/>
                        </a:rPr>
                        <a:t>October</a:t>
                      </a:r>
                      <a:endParaRPr lang="en-US" sz="4000" b="1" i="0" u="none" strike="noStrike" dirty="0">
                        <a:solidFill>
                          <a:srgbClr val="000000"/>
                        </a:solidFill>
                        <a:effectLst/>
                        <a:latin typeface="Aptos Narrow"/>
                      </a:endParaRP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l" fontAlgn="b"/>
                      <a:r>
                        <a:rPr lang="en-US" sz="4000" b="1" i="0" u="none" strike="noStrike">
                          <a:solidFill>
                            <a:srgbClr val="000000"/>
                          </a:solidFill>
                          <a:effectLst/>
                          <a:latin typeface="Aptos Narrow" panose="020B0004020202020204" pitchFamily="34" charset="0"/>
                        </a:rPr>
                        <a:t>3.1</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l" fontAlgn="b"/>
                      <a:endParaRPr lang="en-US" sz="4000" b="1" i="0" u="none" strike="noStrike" dirty="0">
                        <a:solidFill>
                          <a:srgbClr val="000000"/>
                        </a:solidFill>
                        <a:effectLst/>
                        <a:latin typeface="Aptos Narrow"/>
                      </a:endParaRP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l" fontAlgn="b"/>
                      <a:r>
                        <a:rPr lang="en-US" sz="4000" b="0" i="0" u="none" strike="noStrike">
                          <a:solidFill>
                            <a:srgbClr val="000000"/>
                          </a:solidFill>
                          <a:effectLst/>
                          <a:latin typeface="Aptos Narrow"/>
                        </a:rPr>
                        <a:t> $                         -   </a:t>
                      </a:r>
                      <a:endParaRPr lang="en-US" sz="4000" b="0" i="0" u="none" strike="noStrike" dirty="0">
                        <a:solidFill>
                          <a:srgbClr val="000000"/>
                        </a:solidFill>
                        <a:effectLst/>
                        <a:latin typeface="Aptos Narrow"/>
                      </a:endParaRP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extLst>
                  <a:ext uri="{0D108BD9-81ED-4DB2-BD59-A6C34878D82A}">
                    <a16:rowId xmlns:a16="http://schemas.microsoft.com/office/drawing/2014/main" val="3479421069"/>
                  </a:ext>
                </a:extLst>
              </a:tr>
              <a:tr h="328578">
                <a:tc>
                  <a:txBody>
                    <a:bodyPr/>
                    <a:lstStyle/>
                    <a:p>
                      <a:pPr algn="l" fontAlgn="ctr"/>
                      <a:r>
                        <a:rPr lang="en-US" sz="4000" b="1" i="0" u="none" strike="noStrike">
                          <a:solidFill>
                            <a:srgbClr val="000000"/>
                          </a:solidFill>
                          <a:effectLst/>
                          <a:latin typeface="Aptos Narrow"/>
                        </a:rPr>
                        <a:t>November</a:t>
                      </a:r>
                      <a:endParaRPr lang="en-US" sz="4000" b="1" i="0" u="none" strike="noStrike" dirty="0">
                        <a:solidFill>
                          <a:srgbClr val="000000"/>
                        </a:solidFill>
                        <a:effectLst/>
                        <a:latin typeface="Aptos Narrow"/>
                      </a:endParaRP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5.3</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a:rPr>
                        <a:t> $        1,583.19 </a:t>
                      </a:r>
                      <a:endParaRPr lang="en-US" sz="4000" b="1" i="0" u="none" strike="noStrike" dirty="0">
                        <a:solidFill>
                          <a:srgbClr val="000000"/>
                        </a:solidFill>
                        <a:effectLst/>
                        <a:latin typeface="Aptos Narrow"/>
                      </a:endParaRP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ctr"/>
                      <a:r>
                        <a:rPr lang="en-US" sz="4000" b="0" i="0" u="none" strike="noStrike">
                          <a:solidFill>
                            <a:srgbClr val="000000"/>
                          </a:solidFill>
                          <a:effectLst/>
                          <a:latin typeface="Aptos Narrow"/>
                        </a:rPr>
                        <a:t> $  192,747.65 </a:t>
                      </a:r>
                      <a:endParaRPr lang="en-US" sz="4000" b="0" i="0" u="none" strike="noStrike" dirty="0">
                        <a:solidFill>
                          <a:srgbClr val="000000"/>
                        </a:solidFill>
                        <a:effectLst/>
                        <a:latin typeface="Aptos Narrow"/>
                      </a:endParaRP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3848766876"/>
                  </a:ext>
                </a:extLst>
              </a:tr>
              <a:tr h="328578">
                <a:tc>
                  <a:txBody>
                    <a:bodyPr/>
                    <a:lstStyle/>
                    <a:p>
                      <a:pPr algn="l" fontAlgn="ctr"/>
                      <a:endParaRPr lang="en-US" sz="4000" b="1" i="0" u="none" strike="noStrike" dirty="0">
                        <a:solidFill>
                          <a:srgbClr val="000000"/>
                        </a:solidFill>
                        <a:effectLst/>
                        <a:latin typeface="Aptos Narrow"/>
                      </a:endParaRP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3.3</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a:rPr>
                        <a:t> $            510.00 </a:t>
                      </a:r>
                      <a:endParaRPr lang="en-US" sz="4000" b="1" i="0" u="none" strike="noStrike" dirty="0">
                        <a:solidFill>
                          <a:srgbClr val="000000"/>
                        </a:solidFill>
                        <a:effectLst/>
                        <a:latin typeface="Aptos Narrow"/>
                      </a:endParaRP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ctr"/>
                      <a:endParaRPr lang="en-US" sz="4000" b="0" i="0" u="none" strike="noStrike" dirty="0">
                        <a:solidFill>
                          <a:srgbClr val="000000"/>
                        </a:solidFill>
                        <a:effectLst/>
                        <a:latin typeface="Aptos Narrow"/>
                      </a:endParaRP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4104853271"/>
                  </a:ext>
                </a:extLst>
              </a:tr>
              <a:tr h="328578">
                <a:tc>
                  <a:txBody>
                    <a:bodyPr/>
                    <a:lstStyle/>
                    <a:p>
                      <a:pPr algn="l" fontAlgn="ctr"/>
                      <a:endParaRPr lang="en-US" sz="4000" b="1" i="0" u="none" strike="noStrike" dirty="0">
                        <a:solidFill>
                          <a:srgbClr val="000000"/>
                        </a:solidFill>
                        <a:effectLst/>
                        <a:latin typeface="Aptos Narrow"/>
                      </a:endParaRP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3.2</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a:rPr>
                        <a:t> $        4,167.00 </a:t>
                      </a:r>
                      <a:endParaRPr lang="en-US" sz="4000" b="1" i="0" u="none" strike="noStrike" dirty="0">
                        <a:solidFill>
                          <a:srgbClr val="000000"/>
                        </a:solidFill>
                        <a:effectLst/>
                        <a:latin typeface="Aptos Narrow"/>
                      </a:endParaRP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ctr"/>
                      <a:endParaRPr lang="en-US" sz="4000" b="0" i="0" u="none" strike="noStrike" dirty="0">
                        <a:solidFill>
                          <a:srgbClr val="000000"/>
                        </a:solidFill>
                        <a:effectLst/>
                        <a:latin typeface="Aptos Narrow"/>
                      </a:endParaRP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949261156"/>
                  </a:ext>
                </a:extLst>
              </a:tr>
              <a:tr h="328578">
                <a:tc>
                  <a:txBody>
                    <a:bodyPr/>
                    <a:lstStyle/>
                    <a:p>
                      <a:pPr algn="l" fontAlgn="ctr"/>
                      <a:endParaRPr lang="en-US" sz="4000" b="1" i="0" u="none" strike="noStrike" dirty="0">
                        <a:solidFill>
                          <a:srgbClr val="000000"/>
                        </a:solidFill>
                        <a:effectLst/>
                        <a:latin typeface="Aptos Narrow"/>
                      </a:endParaRP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a:rPr>
                        <a:t>3.1 (1)</a:t>
                      </a:r>
                      <a:endParaRPr lang="en-US" sz="4000" b="1" i="0" u="none" strike="noStrike" dirty="0">
                        <a:solidFill>
                          <a:srgbClr val="000000"/>
                        </a:solidFill>
                        <a:effectLst/>
                        <a:latin typeface="Aptos Narrow"/>
                      </a:endParaRP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a:rPr>
                        <a:t> $  174,166.67 </a:t>
                      </a:r>
                      <a:endParaRPr lang="en-US" sz="4000" b="1" i="0" u="none" strike="noStrike" dirty="0">
                        <a:solidFill>
                          <a:srgbClr val="000000"/>
                        </a:solidFill>
                        <a:effectLst/>
                        <a:latin typeface="Aptos Narrow"/>
                      </a:endParaRP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ctr"/>
                      <a:endParaRPr lang="en-US" sz="4000" b="0" i="0" u="none" strike="noStrike" dirty="0">
                        <a:solidFill>
                          <a:srgbClr val="000000"/>
                        </a:solidFill>
                        <a:effectLst/>
                        <a:latin typeface="Aptos Narrow"/>
                      </a:endParaRP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3371380695"/>
                  </a:ext>
                </a:extLst>
              </a:tr>
              <a:tr h="328578">
                <a:tc>
                  <a:txBody>
                    <a:bodyPr/>
                    <a:lstStyle/>
                    <a:p>
                      <a:pPr algn="l" fontAlgn="ctr"/>
                      <a:endParaRPr lang="en-US" sz="4000" b="1" i="0" u="none" strike="noStrike" dirty="0">
                        <a:solidFill>
                          <a:srgbClr val="000000"/>
                        </a:solidFill>
                        <a:effectLst/>
                        <a:latin typeface="Aptos Narrow"/>
                      </a:endParaRP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a:rPr>
                        <a:t>3.1 (2)</a:t>
                      </a:r>
                      <a:endParaRPr lang="en-US" sz="4000" b="1" i="0" u="none" strike="noStrike" dirty="0">
                        <a:solidFill>
                          <a:srgbClr val="000000"/>
                        </a:solidFill>
                        <a:effectLst/>
                        <a:latin typeface="Aptos Narrow"/>
                      </a:endParaRP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a:rPr>
                        <a:t> $        7,666.33 </a:t>
                      </a:r>
                      <a:endParaRPr lang="en-US" sz="4000" b="1" i="0" u="none" strike="noStrike" dirty="0">
                        <a:solidFill>
                          <a:srgbClr val="000000"/>
                        </a:solidFill>
                        <a:effectLst/>
                        <a:latin typeface="Aptos Narrow"/>
                      </a:endParaRP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ctr"/>
                      <a:endParaRPr lang="en-US" sz="4000" b="0" i="0" u="none" strike="noStrike" dirty="0">
                        <a:solidFill>
                          <a:srgbClr val="000000"/>
                        </a:solidFill>
                        <a:effectLst/>
                        <a:latin typeface="Aptos Narrow"/>
                      </a:endParaRP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4245815878"/>
                  </a:ext>
                </a:extLst>
              </a:tr>
              <a:tr h="328578">
                <a:tc>
                  <a:txBody>
                    <a:bodyPr/>
                    <a:lstStyle/>
                    <a:p>
                      <a:pPr algn="l" fontAlgn="ctr"/>
                      <a:endParaRPr lang="en-US" sz="4000" b="1" i="0" u="none" strike="noStrike" dirty="0">
                        <a:solidFill>
                          <a:srgbClr val="000000"/>
                        </a:solidFill>
                        <a:effectLst/>
                        <a:latin typeface="Aptos Narrow"/>
                      </a:endParaRP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a:rPr>
                        <a:t>3.1 (3) </a:t>
                      </a:r>
                      <a:endParaRPr lang="en-US" sz="4000" b="1" i="0" u="none" strike="noStrike" dirty="0">
                        <a:solidFill>
                          <a:srgbClr val="000000"/>
                        </a:solidFill>
                        <a:effectLst/>
                        <a:latin typeface="Aptos Narrow"/>
                      </a:endParaRP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a:rPr>
                        <a:t> $        4,331.33 </a:t>
                      </a:r>
                      <a:endParaRPr lang="en-US" sz="4000" b="1" i="0" u="none" strike="noStrike" dirty="0">
                        <a:solidFill>
                          <a:srgbClr val="000000"/>
                        </a:solidFill>
                        <a:effectLst/>
                        <a:latin typeface="Aptos Narrow"/>
                      </a:endParaRP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ctr"/>
                      <a:endParaRPr lang="en-US" sz="4000" b="0" i="0" u="none" strike="noStrike" dirty="0">
                        <a:solidFill>
                          <a:srgbClr val="000000"/>
                        </a:solidFill>
                        <a:effectLst/>
                        <a:latin typeface="Aptos Narrow"/>
                      </a:endParaRP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2216437787"/>
                  </a:ext>
                </a:extLst>
              </a:tr>
              <a:tr h="328578">
                <a:tc>
                  <a:txBody>
                    <a:bodyPr/>
                    <a:lstStyle/>
                    <a:p>
                      <a:pPr algn="l" fontAlgn="ctr"/>
                      <a:endParaRPr lang="en-US" sz="4000" b="1" i="0" u="none" strike="noStrike" dirty="0">
                        <a:solidFill>
                          <a:srgbClr val="000000"/>
                        </a:solidFill>
                        <a:effectLst/>
                        <a:latin typeface="Aptos Narrow"/>
                      </a:endParaRP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3.4</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a:rPr>
                        <a:t> $                         -   </a:t>
                      </a:r>
                      <a:endParaRPr lang="en-US" sz="4000" b="1" i="0" u="none" strike="noStrike" dirty="0">
                        <a:solidFill>
                          <a:srgbClr val="000000"/>
                        </a:solidFill>
                        <a:effectLst/>
                        <a:latin typeface="Aptos Narrow"/>
                      </a:endParaRP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ctr"/>
                      <a:endParaRPr lang="en-US" sz="4000" b="0" i="0" u="none" strike="noStrike" dirty="0">
                        <a:solidFill>
                          <a:srgbClr val="000000"/>
                        </a:solidFill>
                        <a:effectLst/>
                        <a:latin typeface="Aptos Narrow"/>
                      </a:endParaRP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2156273"/>
                  </a:ext>
                </a:extLst>
              </a:tr>
              <a:tr h="328578">
                <a:tc>
                  <a:txBody>
                    <a:bodyPr/>
                    <a:lstStyle/>
                    <a:p>
                      <a:pPr algn="l" fontAlgn="ctr"/>
                      <a:endParaRPr lang="en-US" sz="4000" b="1" i="0" u="none" strike="noStrike" dirty="0">
                        <a:solidFill>
                          <a:srgbClr val="000000"/>
                        </a:solidFill>
                        <a:effectLst/>
                        <a:latin typeface="Aptos Narrow"/>
                      </a:endParaRP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2.4</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a:rPr>
                        <a:t> $            323.13 </a:t>
                      </a:r>
                      <a:endParaRPr lang="en-US" sz="4000" b="1" i="0" u="none" strike="noStrike" dirty="0">
                        <a:solidFill>
                          <a:srgbClr val="000000"/>
                        </a:solidFill>
                        <a:effectLst/>
                        <a:latin typeface="Aptos Narrow"/>
                      </a:endParaRP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a:txBody>
                    <a:bodyPr/>
                    <a:lstStyle/>
                    <a:p>
                      <a:pPr algn="ctr" fontAlgn="ctr"/>
                      <a:endParaRPr lang="en-US" sz="4000" b="0" i="0" u="none" strike="noStrike" dirty="0">
                        <a:solidFill>
                          <a:srgbClr val="000000"/>
                        </a:solidFill>
                        <a:effectLst/>
                        <a:latin typeface="Aptos Narrow"/>
                      </a:endParaRPr>
                    </a:p>
                  </a:txBody>
                  <a:tcPr marL="8340" marR="8340" marT="834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2478669155"/>
                  </a:ext>
                </a:extLst>
              </a:tr>
              <a:tr h="328578">
                <a:tc>
                  <a:txBody>
                    <a:bodyPr/>
                    <a:lstStyle/>
                    <a:p>
                      <a:pPr algn="l" fontAlgn="b"/>
                      <a:r>
                        <a:rPr lang="en-US" sz="4000" b="1" i="0" u="none" strike="noStrike">
                          <a:solidFill>
                            <a:srgbClr val="000000"/>
                          </a:solidFill>
                          <a:effectLst/>
                          <a:latin typeface="Aptos Narrow"/>
                        </a:rPr>
                        <a:t>December</a:t>
                      </a:r>
                      <a:endParaRPr lang="en-US" sz="4000" b="1" i="0" u="none" strike="noStrike" dirty="0">
                        <a:solidFill>
                          <a:srgbClr val="000000"/>
                        </a:solidFill>
                        <a:effectLst/>
                        <a:latin typeface="Aptos Narrow"/>
                      </a:endParaRP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l" fontAlgn="b"/>
                      <a:endParaRPr lang="en-US" sz="4000" b="1" i="0" u="none" strike="noStrike" dirty="0">
                        <a:solidFill>
                          <a:srgbClr val="000000"/>
                        </a:solidFill>
                        <a:effectLst/>
                        <a:latin typeface="Aptos Narrow"/>
                      </a:endParaRP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l" fontAlgn="b"/>
                      <a:endParaRPr lang="en-US" sz="4000" b="1" i="0" u="none" strike="noStrike" dirty="0">
                        <a:solidFill>
                          <a:srgbClr val="000000"/>
                        </a:solidFill>
                        <a:effectLst/>
                        <a:latin typeface="Aptos Narrow"/>
                      </a:endParaRP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tc>
                  <a:txBody>
                    <a:bodyPr/>
                    <a:lstStyle/>
                    <a:p>
                      <a:pPr algn="l" fontAlgn="b"/>
                      <a:r>
                        <a:rPr lang="en-US" sz="4000" b="0" i="0" u="none" strike="noStrike">
                          <a:solidFill>
                            <a:srgbClr val="000000"/>
                          </a:solidFill>
                          <a:effectLst/>
                          <a:latin typeface="Aptos Narrow"/>
                        </a:rPr>
                        <a:t> $                         -   </a:t>
                      </a:r>
                      <a:endParaRPr lang="en-US" sz="4000" b="0" i="0" u="none" strike="noStrike" dirty="0">
                        <a:solidFill>
                          <a:srgbClr val="000000"/>
                        </a:solidFill>
                        <a:effectLst/>
                        <a:latin typeface="Aptos Narrow"/>
                      </a:endParaRP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C9EC"/>
                    </a:solidFill>
                  </a:tcPr>
                </a:tc>
                <a:extLst>
                  <a:ext uri="{0D108BD9-81ED-4DB2-BD59-A6C34878D82A}">
                    <a16:rowId xmlns:a16="http://schemas.microsoft.com/office/drawing/2014/main" val="2458311768"/>
                  </a:ext>
                </a:extLst>
              </a:tr>
              <a:tr h="350482">
                <a:tc>
                  <a:txBody>
                    <a:bodyPr/>
                    <a:lstStyle/>
                    <a:p>
                      <a:pPr algn="l" fontAlgn="b"/>
                      <a:r>
                        <a:rPr lang="en-US" sz="4000" b="1" i="0" u="none" strike="noStrike">
                          <a:solidFill>
                            <a:srgbClr val="000000"/>
                          </a:solidFill>
                          <a:effectLst/>
                          <a:latin typeface="Aptos Narrow"/>
                        </a:rPr>
                        <a:t>January</a:t>
                      </a:r>
                      <a:endParaRPr lang="en-US" sz="4000" b="1" i="0" u="none" strike="noStrike" dirty="0">
                        <a:solidFill>
                          <a:srgbClr val="000000"/>
                        </a:solidFill>
                        <a:effectLst/>
                        <a:latin typeface="Aptos Narrow"/>
                      </a:endParaRP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43AEE2"/>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panose="020B0004020202020204" pitchFamily="34" charset="0"/>
                        </a:rPr>
                        <a:t>5.4</a:t>
                      </a: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43AEE2"/>
                      </a:solidFill>
                      <a:prstDash val="solid"/>
                      <a:round/>
                      <a:headEnd type="none" w="med" len="med"/>
                      <a:tailEnd type="none" w="med" len="med"/>
                    </a:lnB>
                    <a:solidFill>
                      <a:srgbClr val="DAE9F8"/>
                    </a:solidFill>
                  </a:tcPr>
                </a:tc>
                <a:tc>
                  <a:txBody>
                    <a:bodyPr/>
                    <a:lstStyle/>
                    <a:p>
                      <a:pPr algn="l" fontAlgn="b"/>
                      <a:r>
                        <a:rPr lang="en-US" sz="4000" b="1" i="0" u="none" strike="noStrike">
                          <a:solidFill>
                            <a:srgbClr val="000000"/>
                          </a:solidFill>
                          <a:effectLst/>
                          <a:latin typeface="Aptos Narrow"/>
                        </a:rPr>
                        <a:t> $        6,794.00 </a:t>
                      </a:r>
                      <a:endParaRPr lang="en-US" sz="4000" b="1" i="0" u="none" strike="noStrike" dirty="0">
                        <a:solidFill>
                          <a:srgbClr val="000000"/>
                        </a:solidFill>
                        <a:effectLst/>
                        <a:latin typeface="Aptos Narrow"/>
                      </a:endParaRP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43AEE2"/>
                      </a:solidFill>
                      <a:prstDash val="solid"/>
                      <a:round/>
                      <a:headEnd type="none" w="med" len="med"/>
                      <a:tailEnd type="none" w="med" len="med"/>
                    </a:lnB>
                    <a:solidFill>
                      <a:srgbClr val="DAE9F8"/>
                    </a:solidFill>
                  </a:tcPr>
                </a:tc>
                <a:tc>
                  <a:txBody>
                    <a:bodyPr/>
                    <a:lstStyle/>
                    <a:p>
                      <a:pPr algn="l" fontAlgn="b"/>
                      <a:r>
                        <a:rPr lang="en-US" sz="4000" b="0" i="0" u="none" strike="noStrike">
                          <a:solidFill>
                            <a:srgbClr val="000000"/>
                          </a:solidFill>
                          <a:effectLst/>
                          <a:latin typeface="Aptos Narrow"/>
                        </a:rPr>
                        <a:t> $        6,794.00 </a:t>
                      </a:r>
                      <a:endParaRPr lang="en-US" sz="4000" b="0" i="0" u="none" strike="noStrike" dirty="0">
                        <a:solidFill>
                          <a:srgbClr val="000000"/>
                        </a:solidFill>
                        <a:effectLst/>
                        <a:latin typeface="Aptos Narrow"/>
                      </a:endParaRPr>
                    </a:p>
                  </a:txBody>
                  <a:tcPr marL="8340" marR="8340" marT="834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9F8"/>
                    </a:solidFill>
                  </a:tcPr>
                </a:tc>
                <a:extLst>
                  <a:ext uri="{0D108BD9-81ED-4DB2-BD59-A6C34878D82A}">
                    <a16:rowId xmlns:a16="http://schemas.microsoft.com/office/drawing/2014/main" val="530592850"/>
                  </a:ext>
                </a:extLst>
              </a:tr>
              <a:tr h="350482">
                <a:tc>
                  <a:txBody>
                    <a:bodyPr/>
                    <a:lstStyle/>
                    <a:p>
                      <a:pPr algn="l" fontAlgn="b"/>
                      <a:endParaRPr lang="en-US" sz="4000" b="1" i="0" u="none" strike="noStrike">
                        <a:solidFill>
                          <a:srgbClr val="000000"/>
                        </a:solidFill>
                        <a:effectLst/>
                        <a:latin typeface="Aptos Narrow" panose="020B0004020202020204" pitchFamily="34" charset="0"/>
                      </a:endParaRPr>
                    </a:p>
                  </a:txBody>
                  <a:tcPr marL="8340" marR="8340" marT="8340" marB="0" anchor="b">
                    <a:lnL w="6350" cap="flat" cmpd="sng" algn="ctr">
                      <a:solidFill>
                        <a:srgbClr val="43AEE2"/>
                      </a:solidFill>
                      <a:prstDash val="solid"/>
                      <a:round/>
                      <a:headEnd type="none" w="med" len="med"/>
                      <a:tailEnd type="none" w="med" len="med"/>
                    </a:lnL>
                    <a:lnR>
                      <a:noFill/>
                    </a:lnR>
                    <a:lnT w="6350" cap="flat" cmpd="sng" algn="ctr">
                      <a:solidFill>
                        <a:srgbClr val="43AEE2"/>
                      </a:solidFill>
                      <a:prstDash val="solid"/>
                      <a:round/>
                      <a:headEnd type="none" w="med" len="med"/>
                      <a:tailEnd type="none" w="med" len="med"/>
                    </a:lnT>
                    <a:lnB w="6350" cap="flat" cmpd="sng" algn="ctr">
                      <a:solidFill>
                        <a:srgbClr val="43AEE2"/>
                      </a:solidFill>
                      <a:prstDash val="solid"/>
                      <a:round/>
                      <a:headEnd type="none" w="med" len="med"/>
                      <a:tailEnd type="none" w="med" len="med"/>
                    </a:lnB>
                  </a:tcPr>
                </a:tc>
                <a:tc>
                  <a:txBody>
                    <a:bodyPr/>
                    <a:lstStyle/>
                    <a:p>
                      <a:pPr algn="l" fontAlgn="b"/>
                      <a:endParaRPr lang="en-US" sz="4000" b="1" i="0" u="none" strike="noStrike">
                        <a:solidFill>
                          <a:srgbClr val="000000"/>
                        </a:solidFill>
                        <a:effectLst/>
                        <a:latin typeface="Aptos Narrow" panose="020B0004020202020204" pitchFamily="34" charset="0"/>
                      </a:endParaRPr>
                    </a:p>
                  </a:txBody>
                  <a:tcPr marL="8340" marR="8340" marT="8340" marB="0" anchor="b">
                    <a:lnL>
                      <a:noFill/>
                    </a:lnL>
                    <a:lnR>
                      <a:noFill/>
                    </a:lnR>
                    <a:lnT w="6350" cap="flat" cmpd="sng" algn="ctr">
                      <a:solidFill>
                        <a:srgbClr val="43AEE2"/>
                      </a:solidFill>
                      <a:prstDash val="solid"/>
                      <a:round/>
                      <a:headEnd type="none" w="med" len="med"/>
                      <a:tailEnd type="none" w="med" len="med"/>
                    </a:lnT>
                    <a:lnB w="6350" cap="flat" cmpd="sng" algn="ctr">
                      <a:solidFill>
                        <a:srgbClr val="43AEE2"/>
                      </a:solidFill>
                      <a:prstDash val="solid"/>
                      <a:round/>
                      <a:headEnd type="none" w="med" len="med"/>
                      <a:tailEnd type="none" w="med" len="med"/>
                    </a:lnB>
                  </a:tcPr>
                </a:tc>
                <a:tc>
                  <a:txBody>
                    <a:bodyPr/>
                    <a:lstStyle/>
                    <a:p>
                      <a:pPr algn="l" fontAlgn="b"/>
                      <a:endParaRPr lang="en-US" sz="4000" b="1" i="0" u="none" strike="noStrike">
                        <a:solidFill>
                          <a:srgbClr val="000000"/>
                        </a:solidFill>
                        <a:effectLst/>
                        <a:latin typeface="Aptos Narrow" panose="020B0004020202020204" pitchFamily="34" charset="0"/>
                      </a:endParaRPr>
                    </a:p>
                  </a:txBody>
                  <a:tcPr marL="8340" marR="8340" marT="8340" marB="0" anchor="b">
                    <a:lnL>
                      <a:noFill/>
                    </a:lnL>
                    <a:lnR w="12700" cap="flat" cmpd="sng" algn="ctr">
                      <a:solidFill>
                        <a:srgbClr val="000000"/>
                      </a:solidFill>
                      <a:prstDash val="solid"/>
                      <a:round/>
                      <a:headEnd type="none" w="med" len="med"/>
                      <a:tailEnd type="none" w="med" len="med"/>
                    </a:lnR>
                    <a:lnT w="6350" cap="flat" cmpd="sng" algn="ctr">
                      <a:solidFill>
                        <a:srgbClr val="43AEE2"/>
                      </a:solidFill>
                      <a:prstDash val="solid"/>
                      <a:round/>
                      <a:headEnd type="none" w="med" len="med"/>
                      <a:tailEnd type="none" w="med" len="med"/>
                    </a:lnT>
                    <a:lnB w="6350" cap="flat" cmpd="sng" algn="ctr">
                      <a:solidFill>
                        <a:srgbClr val="43AEE2"/>
                      </a:solidFill>
                      <a:prstDash val="solid"/>
                      <a:round/>
                      <a:headEnd type="none" w="med" len="med"/>
                      <a:tailEnd type="none" w="med" len="med"/>
                    </a:lnB>
                  </a:tcPr>
                </a:tc>
                <a:tc>
                  <a:txBody>
                    <a:bodyPr/>
                    <a:lstStyle/>
                    <a:p>
                      <a:pPr algn="l" fontAlgn="b"/>
                      <a:r>
                        <a:rPr lang="en-US" sz="4000" b="1" i="0" u="none" strike="noStrike">
                          <a:solidFill>
                            <a:srgbClr val="000000"/>
                          </a:solidFill>
                          <a:effectLst/>
                          <a:latin typeface="Aptos Narrow"/>
                        </a:rPr>
                        <a:t> $  461,781.31 </a:t>
                      </a:r>
                      <a:endParaRPr lang="en-US" sz="4000" b="1" i="0" u="none" strike="noStrike" dirty="0">
                        <a:solidFill>
                          <a:srgbClr val="000000"/>
                        </a:solidFill>
                        <a:effectLst/>
                        <a:latin typeface="Aptos Narrow"/>
                      </a:endParaRPr>
                    </a:p>
                  </a:txBody>
                  <a:tcPr marL="8340" marR="8340" marT="834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018810527"/>
                  </a:ext>
                </a:extLst>
              </a:tr>
            </a:tbl>
          </a:graphicData>
        </a:graphic>
      </p:graphicFrame>
      <p:sp>
        <p:nvSpPr>
          <p:cNvPr id="6" name="TextBox 2">
            <a:extLst>
              <a:ext uri="{FF2B5EF4-FFF2-40B4-BE49-F238E27FC236}">
                <a16:creationId xmlns:a16="http://schemas.microsoft.com/office/drawing/2014/main" id="{45CE5A48-DDA6-E99A-B240-BEE96739D083}"/>
              </a:ext>
            </a:extLst>
          </p:cNvPr>
          <p:cNvSpPr txBox="1"/>
          <p:nvPr/>
        </p:nvSpPr>
        <p:spPr>
          <a:xfrm>
            <a:off x="3267075" y="-93915"/>
            <a:ext cx="11753850" cy="1122615"/>
          </a:xfrm>
          <a:prstGeom prst="rect">
            <a:avLst/>
          </a:prstGeom>
        </p:spPr>
        <p:txBody>
          <a:bodyPr wrap="square" lIns="0" tIns="0" rIns="0" bIns="0" rtlCol="0" anchor="t">
            <a:spAutoFit/>
          </a:bodyPr>
          <a:lstStyle/>
          <a:p>
            <a:pPr algn="ctr">
              <a:lnSpc>
                <a:spcPts val="9379"/>
              </a:lnSpc>
            </a:pPr>
            <a:r>
              <a:rPr lang="en-US" sz="5400">
                <a:solidFill>
                  <a:srgbClr val="37619B"/>
                </a:solidFill>
                <a:latin typeface="Canva Sans Bold"/>
                <a:ea typeface="Canva Sans Bold"/>
                <a:cs typeface="Canva Sans Bold"/>
                <a:sym typeface="Canva Sans Bold"/>
              </a:rPr>
              <a:t>Cumulative Budget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E4B666A679C14EAD7AA61A5AE3AD67" ma:contentTypeVersion="12" ma:contentTypeDescription="Create a new document." ma:contentTypeScope="" ma:versionID="b2270a0a4ace02742901b33ce9419eaf">
  <xsd:schema xmlns:xsd="http://www.w3.org/2001/XMLSchema" xmlns:xs="http://www.w3.org/2001/XMLSchema" xmlns:p="http://schemas.microsoft.com/office/2006/metadata/properties" xmlns:ns2="5516c0ca-c107-4ca3-97a0-0b34464fb93b" xmlns:ns3="82995429-1e34-4bf9-8b56-7b49691fe377" targetNamespace="http://schemas.microsoft.com/office/2006/metadata/properties" ma:root="true" ma:fieldsID="c0267f827b10a4ee24ffaacb8c4b5450" ns2:_="" ns3:_="">
    <xsd:import namespace="5516c0ca-c107-4ca3-97a0-0b34464fb93b"/>
    <xsd:import namespace="82995429-1e34-4bf9-8b56-7b49691fe37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6c0ca-c107-4ca3-97a0-0b34464fb9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d757968-b5e0-43bf-af52-13bc706514c3"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995429-1e34-4bf9-8b56-7b49691fe37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e892543-0702-4728-bc6b-cd1585cb1bb1}" ma:internalName="TaxCatchAll" ma:showField="CatchAllData" ma:web="82995429-1e34-4bf9-8b56-7b49691fe3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2995429-1e34-4bf9-8b56-7b49691fe377" xsi:nil="true"/>
    <lcf76f155ced4ddcb4097134ff3c332f xmlns="5516c0ca-c107-4ca3-97a0-0b34464fb93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E7904AD-BA5F-40B5-8CB3-DCBA7F78ACC2}">
  <ds:schemaRefs>
    <ds:schemaRef ds:uri="5516c0ca-c107-4ca3-97a0-0b34464fb93b"/>
    <ds:schemaRef ds:uri="82995429-1e34-4bf9-8b56-7b49691fe37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73815EE-19A7-4785-A705-485104859961}">
  <ds:schemaRefs>
    <ds:schemaRef ds:uri="http://schemas.microsoft.com/sharepoint/v3/contenttype/forms"/>
  </ds:schemaRefs>
</ds:datastoreItem>
</file>

<file path=customXml/itemProps3.xml><?xml version="1.0" encoding="utf-8"?>
<ds:datastoreItem xmlns:ds="http://schemas.openxmlformats.org/officeDocument/2006/customXml" ds:itemID="{92508D17-9581-4206-B293-9994DD120E8F}">
  <ds:schemaRefs>
    <ds:schemaRef ds:uri="5516c0ca-c107-4ca3-97a0-0b34464fb93b"/>
    <ds:schemaRef ds:uri="82995429-1e34-4bf9-8b56-7b49691fe37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946</Words>
  <Application>Microsoft Macintosh PowerPoint</Application>
  <PresentationFormat>Custom</PresentationFormat>
  <Paragraphs>246</Paragraphs>
  <Slides>15</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Canva Sans Bold</vt:lpstr>
      <vt:lpstr>Canva Sans Bold Italics</vt:lpstr>
      <vt:lpstr>Canva Sans</vt:lpstr>
      <vt:lpstr>Calibri</vt:lpstr>
      <vt:lpstr>Aptos Narrow</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Deep Dive 3</dc:title>
  <cp:lastModifiedBy>Moira Martinous</cp:lastModifiedBy>
  <cp:revision>1</cp:revision>
  <dcterms:created xsi:type="dcterms:W3CDTF">2006-08-16T00:00:00Z</dcterms:created>
  <dcterms:modified xsi:type="dcterms:W3CDTF">2024-08-01T17:26:05Z</dcterms:modified>
  <dc:identifier>DAGLUg3izsU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0x0101001EE4B666A679C14EAD7AA61A5AE3AD67</vt:lpwstr>
  </property>
  <property fmtid="{D5CDD505-2E9C-101B-9397-08002B2CF9AE}" pid="3" name="MediaServiceImageTags">
    <vt:lpwstr/>
  </property>
</Properties>
</file>