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embeddedFontLst>
    <p:embeddedFont>
      <p:font typeface="Roboto"/>
      <p:regular r:id="rId17"/>
      <p:bold r:id="rId18"/>
      <p:italic r:id="rId19"/>
      <p:boldItalic r:id="rId20"/>
    </p:embeddedFont>
    <p:embeddedFont>
      <p:font typeface="Nunito"/>
      <p:regular r:id="rId21"/>
      <p:bold r:id="rId22"/>
      <p:italic r:id="rId23"/>
      <p:boldItalic r:id="rId24"/>
    </p:embeddedFont>
    <p:embeddedFont>
      <p:font typeface="Montserrat"/>
      <p:regular r:id="rId25"/>
      <p:bold r:id="rId26"/>
      <p:italic r:id="rId27"/>
      <p:boldItalic r:id="rId28"/>
    </p:embeddedFont>
    <p:embeddedFont>
      <p:font typeface="Maven Pro"/>
      <p:regular r:id="rId29"/>
      <p:bold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boldItalic.fntdata"/><Relationship Id="rId22" Type="http://schemas.openxmlformats.org/officeDocument/2006/relationships/font" Target="fonts/Nunito-bold.fntdata"/><Relationship Id="rId21" Type="http://schemas.openxmlformats.org/officeDocument/2006/relationships/font" Target="fonts/Nunito-regular.fntdata"/><Relationship Id="rId24" Type="http://schemas.openxmlformats.org/officeDocument/2006/relationships/font" Target="fonts/Nunito-boldItalic.fntdata"/><Relationship Id="rId23" Type="http://schemas.openxmlformats.org/officeDocument/2006/relationships/font" Target="fonts/Nunito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Montserrat-bold.fntdata"/><Relationship Id="rId25" Type="http://schemas.openxmlformats.org/officeDocument/2006/relationships/font" Target="fonts/Montserrat-regular.fntdata"/><Relationship Id="rId28" Type="http://schemas.openxmlformats.org/officeDocument/2006/relationships/font" Target="fonts/Montserrat-boldItalic.fntdata"/><Relationship Id="rId27" Type="http://schemas.openxmlformats.org/officeDocument/2006/relationships/font" Target="fonts/Montserrat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MavenPro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0" Type="http://schemas.openxmlformats.org/officeDocument/2006/relationships/font" Target="fonts/MavenPro-bold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Roboto-regular.fntdata"/><Relationship Id="rId16" Type="http://schemas.openxmlformats.org/officeDocument/2006/relationships/slide" Target="slides/slide11.xml"/><Relationship Id="rId19" Type="http://schemas.openxmlformats.org/officeDocument/2006/relationships/font" Target="fonts/Roboto-italic.fntdata"/><Relationship Id="rId18" Type="http://schemas.openxmlformats.org/officeDocument/2006/relationships/font" Target="fonts/Roboto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Nick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1efab6e5448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" name="Google Shape;338;g1efab6e5448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Steve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1efab6e5448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Google Shape;344;g1efab6e5448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Steve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1efa3c4eed0_6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1efa3c4eed0_6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Kaeden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1efa3c4eed0_7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1efa3c4eed0_7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Kaeden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1efa2db1bb0_0_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1efa2db1bb0_0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Steve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1efa3c4eed0_4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1efa3c4eed0_4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Steve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2b30be2e08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Google Shape;310;g2b30be2e08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Ajax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2b30be2e081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Google Shape;317;g2b30be2e081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Jeffrey 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1efab6e544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1efab6e544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Jeffrey 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1efab6e5448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Google Shape;331;g1efab6e5448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Joel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 Jeffrey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 our last prospect we are looking at The Pub on International Dr.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With an outstanding sales volume of $ 575,00 per month </a:t>
            </a:r>
            <a:endParaRPr/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13 hours of service daily, </a:t>
            </a:r>
            <a:endParaRPr/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will </a:t>
            </a:r>
            <a:r>
              <a:rPr lang="en"/>
              <a:t>definitely</a:t>
            </a:r>
            <a:r>
              <a:rPr lang="en"/>
              <a:t> help them </a:t>
            </a:r>
            <a:r>
              <a:rPr lang="en"/>
              <a:t>save</a:t>
            </a:r>
            <a:r>
              <a:rPr lang="en"/>
              <a:t> a lot of money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 will now pass it on to Steve for the conclusion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3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7343003" y="3409675"/>
            <a:ext cx="1691422" cy="1732548"/>
            <a:chOff x="7343003" y="3409675"/>
            <a:chExt cx="1691422" cy="1732548"/>
          </a:xfrm>
        </p:grpSpPr>
        <p:grpSp>
          <p:nvGrpSpPr>
            <p:cNvPr id="11" name="Google Shape;11;p2"/>
            <p:cNvGrpSpPr/>
            <p:nvPr/>
          </p:nvGrpSpPr>
          <p:grpSpPr>
            <a:xfrm>
              <a:off x="7343003" y="4453711"/>
              <a:ext cx="316800" cy="688513"/>
              <a:chOff x="7343003" y="4453711"/>
              <a:chExt cx="316800" cy="688513"/>
            </a:xfrm>
          </p:grpSpPr>
          <p:sp>
            <p:nvSpPr>
              <p:cNvPr id="12" name="Google Shape;12;p2"/>
              <p:cNvSpPr/>
              <p:nvPr/>
            </p:nvSpPr>
            <p:spPr>
              <a:xfrm>
                <a:off x="7343003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7343003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" name="Google Shape;14;p2"/>
            <p:cNvGrpSpPr/>
            <p:nvPr/>
          </p:nvGrpSpPr>
          <p:grpSpPr>
            <a:xfrm>
              <a:off x="7801210" y="4105700"/>
              <a:ext cx="316800" cy="1036523"/>
              <a:chOff x="7801210" y="4105700"/>
              <a:chExt cx="316800" cy="1036523"/>
            </a:xfrm>
          </p:grpSpPr>
          <p:sp>
            <p:nvSpPr>
              <p:cNvPr id="15" name="Google Shape;15;p2"/>
              <p:cNvSpPr/>
              <p:nvPr/>
            </p:nvSpPr>
            <p:spPr>
              <a:xfrm>
                <a:off x="7801210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7801210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7801210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" name="Google Shape;18;p2"/>
            <p:cNvGrpSpPr/>
            <p:nvPr/>
          </p:nvGrpSpPr>
          <p:grpSpPr>
            <a:xfrm>
              <a:off x="8259418" y="3757688"/>
              <a:ext cx="316800" cy="1384535"/>
              <a:chOff x="8259418" y="3757688"/>
              <a:chExt cx="316800" cy="1384535"/>
            </a:xfrm>
          </p:grpSpPr>
          <p:sp>
            <p:nvSpPr>
              <p:cNvPr id="19" name="Google Shape;19;p2"/>
              <p:cNvSpPr/>
              <p:nvPr/>
            </p:nvSpPr>
            <p:spPr>
              <a:xfrm>
                <a:off x="8259418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8259418" y="3757688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8259418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8259418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" name="Google Shape;23;p2"/>
            <p:cNvGrpSpPr/>
            <p:nvPr/>
          </p:nvGrpSpPr>
          <p:grpSpPr>
            <a:xfrm>
              <a:off x="8717625" y="3409675"/>
              <a:ext cx="316800" cy="1732548"/>
              <a:chOff x="8717625" y="3409675"/>
              <a:chExt cx="316800" cy="1732548"/>
            </a:xfrm>
          </p:grpSpPr>
          <p:sp>
            <p:nvSpPr>
              <p:cNvPr id="24" name="Google Shape;24;p2"/>
              <p:cNvSpPr/>
              <p:nvPr/>
            </p:nvSpPr>
            <p:spPr>
              <a:xfrm>
                <a:off x="8717625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8717625" y="3757688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8717625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8717625" y="3409675"/>
                <a:ext cx="316800" cy="1732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8717625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29" name="Google Shape;29;p2"/>
          <p:cNvGrpSpPr/>
          <p:nvPr/>
        </p:nvGrpSpPr>
        <p:grpSpPr>
          <a:xfrm>
            <a:off x="5043503" y="0"/>
            <a:ext cx="3814072" cy="3839102"/>
            <a:chOff x="5043503" y="0"/>
            <a:chExt cx="3814072" cy="3839102"/>
          </a:xfrm>
        </p:grpSpPr>
        <p:sp>
          <p:nvSpPr>
            <p:cNvPr id="30" name="Google Shape;30;p2"/>
            <p:cNvSpPr/>
            <p:nvPr/>
          </p:nvSpPr>
          <p:spPr>
            <a:xfrm>
              <a:off x="8460975" y="1817775"/>
              <a:ext cx="396600" cy="3966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 rot="-9830444">
              <a:off x="6469759" y="3480728"/>
              <a:ext cx="320148" cy="320148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2" name="Google Shape;32;p2"/>
            <p:cNvGrpSpPr/>
            <p:nvPr/>
          </p:nvGrpSpPr>
          <p:grpSpPr>
            <a:xfrm>
              <a:off x="7647812" y="2704283"/>
              <a:ext cx="635219" cy="635219"/>
              <a:chOff x="6725724" y="2701260"/>
              <a:chExt cx="1208101" cy="1208100"/>
            </a:xfrm>
          </p:grpSpPr>
          <p:sp>
            <p:nvSpPr>
              <p:cNvPr id="33" name="Google Shape;33;p2"/>
              <p:cNvSpPr/>
              <p:nvPr/>
            </p:nvSpPr>
            <p:spPr>
              <a:xfrm rot="5400000">
                <a:off x="6725725" y="2701260"/>
                <a:ext cx="1208100" cy="12081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 rot="5400000">
                <a:off x="6725724" y="2701260"/>
                <a:ext cx="1208100" cy="1208100"/>
              </a:xfrm>
              <a:prstGeom prst="pie">
                <a:avLst>
                  <a:gd fmla="val 8244818" name="adj1"/>
                  <a:gd fmla="val 16246175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 rot="5400000">
                <a:off x="6954988" y="2930398"/>
                <a:ext cx="749700" cy="7497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6" name="Google Shape;36;p2"/>
            <p:cNvSpPr/>
            <p:nvPr/>
          </p:nvSpPr>
          <p:spPr>
            <a:xfrm>
              <a:off x="8460975" y="1817775"/>
              <a:ext cx="396600" cy="396600"/>
            </a:xfrm>
            <a:prstGeom prst="pie">
              <a:avLst>
                <a:gd fmla="val 1937684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7" name="Google Shape;37;p2"/>
            <p:cNvGrpSpPr/>
            <p:nvPr/>
          </p:nvGrpSpPr>
          <p:grpSpPr>
            <a:xfrm>
              <a:off x="7952720" y="179238"/>
              <a:ext cx="873165" cy="873003"/>
              <a:chOff x="7754428" y="208725"/>
              <a:chExt cx="541800" cy="541800"/>
            </a:xfrm>
          </p:grpSpPr>
          <p:sp>
            <p:nvSpPr>
              <p:cNvPr id="38" name="Google Shape;38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pie">
                <a:avLst>
                  <a:gd fmla="val 19376841" name="adj1"/>
                  <a:gd fmla="val 12313574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0" name="Google Shape;40;p2"/>
            <p:cNvSpPr/>
            <p:nvPr/>
          </p:nvSpPr>
          <p:spPr>
            <a:xfrm>
              <a:off x="5399840" y="356365"/>
              <a:ext cx="2577000" cy="25770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 rot="2043858">
              <a:off x="5503813" y="460310"/>
              <a:ext cx="2369480" cy="236948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399795" y="360281"/>
              <a:ext cx="2577000" cy="2577000"/>
            </a:xfrm>
            <a:prstGeom prst="pie">
              <a:avLst>
                <a:gd fmla="val 8801158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 rot="2044777">
              <a:off x="5911449" y="867729"/>
              <a:ext cx="1554223" cy="155422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5399795" y="356358"/>
              <a:ext cx="2577000" cy="2577000"/>
            </a:xfrm>
            <a:prstGeom prst="pie">
              <a:avLst>
                <a:gd fmla="val 1255410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 rot="-9830444">
              <a:off x="6469759" y="3480727"/>
              <a:ext cx="320148" cy="320148"/>
            </a:xfrm>
            <a:prstGeom prst="pie">
              <a:avLst>
                <a:gd fmla="val 1937684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6" name="Google Shape;46;p2"/>
          <p:cNvSpPr txBox="1"/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2"/>
          <p:cNvSpPr txBox="1"/>
          <p:nvPr>
            <p:ph idx="1" type="subTitle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8" name="Google Shape;48;p2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3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Google Shape;142;p11"/>
          <p:cNvGrpSpPr/>
          <p:nvPr/>
        </p:nvGrpSpPr>
        <p:grpSpPr>
          <a:xfrm>
            <a:off x="52" y="4099200"/>
            <a:ext cx="9144036" cy="1044300"/>
            <a:chOff x="52" y="4099200"/>
            <a:chExt cx="9144036" cy="1044300"/>
          </a:xfrm>
        </p:grpSpPr>
        <p:grpSp>
          <p:nvGrpSpPr>
            <p:cNvPr id="143" name="Google Shape;143;p11"/>
            <p:cNvGrpSpPr/>
            <p:nvPr/>
          </p:nvGrpSpPr>
          <p:grpSpPr>
            <a:xfrm>
              <a:off x="52" y="4309200"/>
              <a:ext cx="231622" cy="834300"/>
              <a:chOff x="2688737" y="4301380"/>
              <a:chExt cx="231900" cy="834300"/>
            </a:xfrm>
          </p:grpSpPr>
          <p:sp>
            <p:nvSpPr>
              <p:cNvPr id="144" name="Google Shape;144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" name="Google Shape;145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" name="Google Shape;146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" name="Google Shape;147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8" name="Google Shape;148;p11"/>
            <p:cNvGrpSpPr/>
            <p:nvPr/>
          </p:nvGrpSpPr>
          <p:grpSpPr>
            <a:xfrm>
              <a:off x="371406" y="4099200"/>
              <a:ext cx="231622" cy="1044300"/>
              <a:chOff x="2688737" y="4091380"/>
              <a:chExt cx="231900" cy="1044300"/>
            </a:xfrm>
          </p:grpSpPr>
          <p:sp>
            <p:nvSpPr>
              <p:cNvPr id="149" name="Google Shape;149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" name="Google Shape;150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" name="Google Shape;15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" name="Google Shape;152;p11"/>
              <p:cNvSpPr/>
              <p:nvPr/>
            </p:nvSpPr>
            <p:spPr>
              <a:xfrm flipH="1">
                <a:off x="2688737" y="4091380"/>
                <a:ext cx="2319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" name="Google Shape;153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4" name="Google Shape;154;p11"/>
            <p:cNvGrpSpPr/>
            <p:nvPr/>
          </p:nvGrpSpPr>
          <p:grpSpPr>
            <a:xfrm>
              <a:off x="742761" y="4309200"/>
              <a:ext cx="231622" cy="834300"/>
              <a:chOff x="2688737" y="4301380"/>
              <a:chExt cx="231900" cy="834300"/>
            </a:xfrm>
          </p:grpSpPr>
          <p:sp>
            <p:nvSpPr>
              <p:cNvPr id="155" name="Google Shape;155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6" name="Google Shape;156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" name="Google Shape;157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" name="Google Shape;158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9" name="Google Shape;159;p11"/>
            <p:cNvGrpSpPr/>
            <p:nvPr/>
          </p:nvGrpSpPr>
          <p:grpSpPr>
            <a:xfrm>
              <a:off x="1114115" y="4518900"/>
              <a:ext cx="231622" cy="624600"/>
              <a:chOff x="2688737" y="4511080"/>
              <a:chExt cx="231900" cy="624600"/>
            </a:xfrm>
          </p:grpSpPr>
          <p:sp>
            <p:nvSpPr>
              <p:cNvPr id="160" name="Google Shape;160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" name="Google Shape;16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" name="Google Shape;162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3" name="Google Shape;163;p11"/>
            <p:cNvGrpSpPr/>
            <p:nvPr/>
          </p:nvGrpSpPr>
          <p:grpSpPr>
            <a:xfrm>
              <a:off x="1856753" y="4099200"/>
              <a:ext cx="231600" cy="1044300"/>
              <a:chOff x="1856753" y="4099200"/>
              <a:chExt cx="231600" cy="1044300"/>
            </a:xfrm>
          </p:grpSpPr>
          <p:sp>
            <p:nvSpPr>
              <p:cNvPr id="164" name="Google Shape;164;p11"/>
              <p:cNvSpPr/>
              <p:nvPr/>
            </p:nvSpPr>
            <p:spPr>
              <a:xfrm flipH="1">
                <a:off x="185675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" name="Google Shape;165;p11"/>
              <p:cNvSpPr/>
              <p:nvPr/>
            </p:nvSpPr>
            <p:spPr>
              <a:xfrm flipH="1">
                <a:off x="1856753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" name="Google Shape;166;p11"/>
              <p:cNvSpPr/>
              <p:nvPr/>
            </p:nvSpPr>
            <p:spPr>
              <a:xfrm flipH="1">
                <a:off x="185675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" name="Google Shape;167;p11"/>
              <p:cNvSpPr/>
              <p:nvPr/>
            </p:nvSpPr>
            <p:spPr>
              <a:xfrm flipH="1">
                <a:off x="1856753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8" name="Google Shape;168;p11"/>
              <p:cNvSpPr/>
              <p:nvPr/>
            </p:nvSpPr>
            <p:spPr>
              <a:xfrm flipH="1">
                <a:off x="185675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9" name="Google Shape;169;p11"/>
            <p:cNvGrpSpPr/>
            <p:nvPr/>
          </p:nvGrpSpPr>
          <p:grpSpPr>
            <a:xfrm>
              <a:off x="2228107" y="4309200"/>
              <a:ext cx="231600" cy="834300"/>
              <a:chOff x="2228107" y="4309200"/>
              <a:chExt cx="231600" cy="834300"/>
            </a:xfrm>
          </p:grpSpPr>
          <p:sp>
            <p:nvSpPr>
              <p:cNvPr id="170" name="Google Shape;170;p11"/>
              <p:cNvSpPr/>
              <p:nvPr/>
            </p:nvSpPr>
            <p:spPr>
              <a:xfrm flipH="1">
                <a:off x="2228107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" name="Google Shape;171;p11"/>
              <p:cNvSpPr/>
              <p:nvPr/>
            </p:nvSpPr>
            <p:spPr>
              <a:xfrm flipH="1">
                <a:off x="2228107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" name="Google Shape;172;p11"/>
              <p:cNvSpPr/>
              <p:nvPr/>
            </p:nvSpPr>
            <p:spPr>
              <a:xfrm flipH="1">
                <a:off x="2228107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" name="Google Shape;173;p11"/>
              <p:cNvSpPr/>
              <p:nvPr/>
            </p:nvSpPr>
            <p:spPr>
              <a:xfrm flipH="1">
                <a:off x="2228107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4" name="Google Shape;174;p11"/>
            <p:cNvGrpSpPr/>
            <p:nvPr/>
          </p:nvGrpSpPr>
          <p:grpSpPr>
            <a:xfrm>
              <a:off x="2599462" y="4518900"/>
              <a:ext cx="231600" cy="624600"/>
              <a:chOff x="2599462" y="4518900"/>
              <a:chExt cx="231600" cy="624600"/>
            </a:xfrm>
          </p:grpSpPr>
          <p:sp>
            <p:nvSpPr>
              <p:cNvPr id="175" name="Google Shape;175;p11"/>
              <p:cNvSpPr/>
              <p:nvPr/>
            </p:nvSpPr>
            <p:spPr>
              <a:xfrm flipH="1">
                <a:off x="2599462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6" name="Google Shape;176;p11"/>
              <p:cNvSpPr/>
              <p:nvPr/>
            </p:nvSpPr>
            <p:spPr>
              <a:xfrm flipH="1">
                <a:off x="2599462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" name="Google Shape;177;p11"/>
              <p:cNvSpPr/>
              <p:nvPr/>
            </p:nvSpPr>
            <p:spPr>
              <a:xfrm flipH="1">
                <a:off x="2599462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8" name="Google Shape;178;p11"/>
            <p:cNvGrpSpPr/>
            <p:nvPr/>
          </p:nvGrpSpPr>
          <p:grpSpPr>
            <a:xfrm>
              <a:off x="3342171" y="4099200"/>
              <a:ext cx="231600" cy="1044300"/>
              <a:chOff x="3342171" y="4099200"/>
              <a:chExt cx="231600" cy="1044300"/>
            </a:xfrm>
          </p:grpSpPr>
          <p:sp>
            <p:nvSpPr>
              <p:cNvPr id="179" name="Google Shape;179;p11"/>
              <p:cNvSpPr/>
              <p:nvPr/>
            </p:nvSpPr>
            <p:spPr>
              <a:xfrm flipH="1">
                <a:off x="3342171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0" name="Google Shape;180;p11"/>
              <p:cNvSpPr/>
              <p:nvPr/>
            </p:nvSpPr>
            <p:spPr>
              <a:xfrm flipH="1">
                <a:off x="3342171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1" name="Google Shape;181;p11"/>
              <p:cNvSpPr/>
              <p:nvPr/>
            </p:nvSpPr>
            <p:spPr>
              <a:xfrm flipH="1">
                <a:off x="3342171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" name="Google Shape;182;p11"/>
              <p:cNvSpPr/>
              <p:nvPr/>
            </p:nvSpPr>
            <p:spPr>
              <a:xfrm flipH="1">
                <a:off x="3342171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3" name="Google Shape;183;p11"/>
              <p:cNvSpPr/>
              <p:nvPr/>
            </p:nvSpPr>
            <p:spPr>
              <a:xfrm flipH="1">
                <a:off x="3342171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4" name="Google Shape;184;p11"/>
            <p:cNvGrpSpPr/>
            <p:nvPr/>
          </p:nvGrpSpPr>
          <p:grpSpPr>
            <a:xfrm>
              <a:off x="3713525" y="4309200"/>
              <a:ext cx="231600" cy="834300"/>
              <a:chOff x="3713525" y="4309200"/>
              <a:chExt cx="231600" cy="834300"/>
            </a:xfrm>
          </p:grpSpPr>
          <p:sp>
            <p:nvSpPr>
              <p:cNvPr id="185" name="Google Shape;185;p11"/>
              <p:cNvSpPr/>
              <p:nvPr/>
            </p:nvSpPr>
            <p:spPr>
              <a:xfrm flipH="1">
                <a:off x="3713525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6" name="Google Shape;186;p11"/>
              <p:cNvSpPr/>
              <p:nvPr/>
            </p:nvSpPr>
            <p:spPr>
              <a:xfrm flipH="1">
                <a:off x="3713525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7" name="Google Shape;187;p11"/>
              <p:cNvSpPr/>
              <p:nvPr/>
            </p:nvSpPr>
            <p:spPr>
              <a:xfrm flipH="1">
                <a:off x="3713525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8" name="Google Shape;188;p11"/>
              <p:cNvSpPr/>
              <p:nvPr/>
            </p:nvSpPr>
            <p:spPr>
              <a:xfrm flipH="1">
                <a:off x="3713525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9" name="Google Shape;189;p11"/>
            <p:cNvGrpSpPr/>
            <p:nvPr/>
          </p:nvGrpSpPr>
          <p:grpSpPr>
            <a:xfrm>
              <a:off x="1485398" y="4309200"/>
              <a:ext cx="231600" cy="834300"/>
              <a:chOff x="1485398" y="4309200"/>
              <a:chExt cx="231600" cy="834300"/>
            </a:xfrm>
          </p:grpSpPr>
          <p:sp>
            <p:nvSpPr>
              <p:cNvPr id="190" name="Google Shape;190;p11"/>
              <p:cNvSpPr/>
              <p:nvPr/>
            </p:nvSpPr>
            <p:spPr>
              <a:xfrm flipH="1">
                <a:off x="148539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1" name="Google Shape;191;p11"/>
              <p:cNvSpPr/>
              <p:nvPr/>
            </p:nvSpPr>
            <p:spPr>
              <a:xfrm flipH="1">
                <a:off x="148539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2" name="Google Shape;192;p11"/>
              <p:cNvSpPr/>
              <p:nvPr/>
            </p:nvSpPr>
            <p:spPr>
              <a:xfrm flipH="1">
                <a:off x="148539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3" name="Google Shape;193;p11"/>
              <p:cNvSpPr/>
              <p:nvPr/>
            </p:nvSpPr>
            <p:spPr>
              <a:xfrm flipH="1">
                <a:off x="148539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4" name="Google Shape;194;p11"/>
            <p:cNvGrpSpPr/>
            <p:nvPr/>
          </p:nvGrpSpPr>
          <p:grpSpPr>
            <a:xfrm>
              <a:off x="4084879" y="4518900"/>
              <a:ext cx="231600" cy="624600"/>
              <a:chOff x="4084879" y="4518900"/>
              <a:chExt cx="231600" cy="624600"/>
            </a:xfrm>
          </p:grpSpPr>
          <p:sp>
            <p:nvSpPr>
              <p:cNvPr id="195" name="Google Shape;195;p11"/>
              <p:cNvSpPr/>
              <p:nvPr/>
            </p:nvSpPr>
            <p:spPr>
              <a:xfrm flipH="1">
                <a:off x="4084879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6" name="Google Shape;196;p11"/>
              <p:cNvSpPr/>
              <p:nvPr/>
            </p:nvSpPr>
            <p:spPr>
              <a:xfrm flipH="1">
                <a:off x="4084879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7" name="Google Shape;197;p11"/>
              <p:cNvSpPr/>
              <p:nvPr/>
            </p:nvSpPr>
            <p:spPr>
              <a:xfrm flipH="1">
                <a:off x="4084879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8" name="Google Shape;198;p11"/>
            <p:cNvGrpSpPr/>
            <p:nvPr/>
          </p:nvGrpSpPr>
          <p:grpSpPr>
            <a:xfrm>
              <a:off x="2970816" y="4309200"/>
              <a:ext cx="231600" cy="834300"/>
              <a:chOff x="2970816" y="4309200"/>
              <a:chExt cx="231600" cy="834300"/>
            </a:xfrm>
          </p:grpSpPr>
          <p:sp>
            <p:nvSpPr>
              <p:cNvPr id="199" name="Google Shape;199;p11"/>
              <p:cNvSpPr/>
              <p:nvPr/>
            </p:nvSpPr>
            <p:spPr>
              <a:xfrm flipH="1">
                <a:off x="2970816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0" name="Google Shape;200;p11"/>
              <p:cNvSpPr/>
              <p:nvPr/>
            </p:nvSpPr>
            <p:spPr>
              <a:xfrm flipH="1">
                <a:off x="2970816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1" name="Google Shape;201;p11"/>
              <p:cNvSpPr/>
              <p:nvPr/>
            </p:nvSpPr>
            <p:spPr>
              <a:xfrm flipH="1">
                <a:off x="2970816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2" name="Google Shape;202;p11"/>
              <p:cNvSpPr/>
              <p:nvPr/>
            </p:nvSpPr>
            <p:spPr>
              <a:xfrm flipH="1">
                <a:off x="2970816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03" name="Google Shape;203;p11"/>
            <p:cNvGrpSpPr/>
            <p:nvPr/>
          </p:nvGrpSpPr>
          <p:grpSpPr>
            <a:xfrm>
              <a:off x="4456234" y="4309200"/>
              <a:ext cx="231600" cy="834300"/>
              <a:chOff x="4456234" y="4309200"/>
              <a:chExt cx="231600" cy="834300"/>
            </a:xfrm>
          </p:grpSpPr>
          <p:sp>
            <p:nvSpPr>
              <p:cNvPr id="204" name="Google Shape;204;p11"/>
              <p:cNvSpPr/>
              <p:nvPr/>
            </p:nvSpPr>
            <p:spPr>
              <a:xfrm flipH="1">
                <a:off x="4456234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5" name="Google Shape;205;p11"/>
              <p:cNvSpPr/>
              <p:nvPr/>
            </p:nvSpPr>
            <p:spPr>
              <a:xfrm flipH="1">
                <a:off x="4456234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6" name="Google Shape;206;p11"/>
              <p:cNvSpPr/>
              <p:nvPr/>
            </p:nvSpPr>
            <p:spPr>
              <a:xfrm flipH="1">
                <a:off x="4456234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7" name="Google Shape;207;p11"/>
              <p:cNvSpPr/>
              <p:nvPr/>
            </p:nvSpPr>
            <p:spPr>
              <a:xfrm flipH="1">
                <a:off x="4456234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08" name="Google Shape;208;p11"/>
            <p:cNvGrpSpPr/>
            <p:nvPr/>
          </p:nvGrpSpPr>
          <p:grpSpPr>
            <a:xfrm>
              <a:off x="4827588" y="4099200"/>
              <a:ext cx="231600" cy="1044300"/>
              <a:chOff x="4827588" y="4099200"/>
              <a:chExt cx="231600" cy="1044300"/>
            </a:xfrm>
          </p:grpSpPr>
          <p:sp>
            <p:nvSpPr>
              <p:cNvPr id="209" name="Google Shape;209;p11"/>
              <p:cNvSpPr/>
              <p:nvPr/>
            </p:nvSpPr>
            <p:spPr>
              <a:xfrm flipH="1">
                <a:off x="482758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0" name="Google Shape;210;p11"/>
              <p:cNvSpPr/>
              <p:nvPr/>
            </p:nvSpPr>
            <p:spPr>
              <a:xfrm flipH="1">
                <a:off x="482758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1" name="Google Shape;211;p11"/>
              <p:cNvSpPr/>
              <p:nvPr/>
            </p:nvSpPr>
            <p:spPr>
              <a:xfrm flipH="1">
                <a:off x="482758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2" name="Google Shape;212;p11"/>
              <p:cNvSpPr/>
              <p:nvPr/>
            </p:nvSpPr>
            <p:spPr>
              <a:xfrm flipH="1">
                <a:off x="4827588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3" name="Google Shape;213;p11"/>
              <p:cNvSpPr/>
              <p:nvPr/>
            </p:nvSpPr>
            <p:spPr>
              <a:xfrm flipH="1">
                <a:off x="482758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4" name="Google Shape;214;p11"/>
            <p:cNvGrpSpPr/>
            <p:nvPr/>
          </p:nvGrpSpPr>
          <p:grpSpPr>
            <a:xfrm>
              <a:off x="5198943" y="4309200"/>
              <a:ext cx="231600" cy="834300"/>
              <a:chOff x="5198943" y="4309200"/>
              <a:chExt cx="231600" cy="834300"/>
            </a:xfrm>
          </p:grpSpPr>
          <p:sp>
            <p:nvSpPr>
              <p:cNvPr id="215" name="Google Shape;215;p11"/>
              <p:cNvSpPr/>
              <p:nvPr/>
            </p:nvSpPr>
            <p:spPr>
              <a:xfrm flipH="1">
                <a:off x="519894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6" name="Google Shape;216;p11"/>
              <p:cNvSpPr/>
              <p:nvPr/>
            </p:nvSpPr>
            <p:spPr>
              <a:xfrm flipH="1">
                <a:off x="5198943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7" name="Google Shape;217;p11"/>
              <p:cNvSpPr/>
              <p:nvPr/>
            </p:nvSpPr>
            <p:spPr>
              <a:xfrm flipH="1">
                <a:off x="519894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8" name="Google Shape;218;p11"/>
              <p:cNvSpPr/>
              <p:nvPr/>
            </p:nvSpPr>
            <p:spPr>
              <a:xfrm flipH="1">
                <a:off x="519894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9" name="Google Shape;219;p11"/>
            <p:cNvGrpSpPr/>
            <p:nvPr/>
          </p:nvGrpSpPr>
          <p:grpSpPr>
            <a:xfrm>
              <a:off x="5570297" y="4518900"/>
              <a:ext cx="231600" cy="624600"/>
              <a:chOff x="5570297" y="4518900"/>
              <a:chExt cx="231600" cy="624600"/>
            </a:xfrm>
          </p:grpSpPr>
          <p:sp>
            <p:nvSpPr>
              <p:cNvPr id="220" name="Google Shape;220;p11"/>
              <p:cNvSpPr/>
              <p:nvPr/>
            </p:nvSpPr>
            <p:spPr>
              <a:xfrm flipH="1">
                <a:off x="5570297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1" name="Google Shape;221;p11"/>
              <p:cNvSpPr/>
              <p:nvPr/>
            </p:nvSpPr>
            <p:spPr>
              <a:xfrm flipH="1">
                <a:off x="5570297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2" name="Google Shape;222;p11"/>
              <p:cNvSpPr/>
              <p:nvPr/>
            </p:nvSpPr>
            <p:spPr>
              <a:xfrm flipH="1">
                <a:off x="5570297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3" name="Google Shape;223;p11"/>
            <p:cNvGrpSpPr/>
            <p:nvPr/>
          </p:nvGrpSpPr>
          <p:grpSpPr>
            <a:xfrm>
              <a:off x="5941652" y="4309200"/>
              <a:ext cx="231600" cy="834300"/>
              <a:chOff x="5941652" y="4309200"/>
              <a:chExt cx="231600" cy="834300"/>
            </a:xfrm>
          </p:grpSpPr>
          <p:sp>
            <p:nvSpPr>
              <p:cNvPr id="224" name="Google Shape;224;p11"/>
              <p:cNvSpPr/>
              <p:nvPr/>
            </p:nvSpPr>
            <p:spPr>
              <a:xfrm flipH="1">
                <a:off x="5941652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5" name="Google Shape;225;p11"/>
              <p:cNvSpPr/>
              <p:nvPr/>
            </p:nvSpPr>
            <p:spPr>
              <a:xfrm flipH="1">
                <a:off x="5941652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6" name="Google Shape;226;p11"/>
              <p:cNvSpPr/>
              <p:nvPr/>
            </p:nvSpPr>
            <p:spPr>
              <a:xfrm flipH="1">
                <a:off x="5941652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7" name="Google Shape;227;p11"/>
              <p:cNvSpPr/>
              <p:nvPr/>
            </p:nvSpPr>
            <p:spPr>
              <a:xfrm flipH="1">
                <a:off x="5941652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8" name="Google Shape;228;p11"/>
            <p:cNvGrpSpPr/>
            <p:nvPr/>
          </p:nvGrpSpPr>
          <p:grpSpPr>
            <a:xfrm>
              <a:off x="6313006" y="4099200"/>
              <a:ext cx="231600" cy="1044300"/>
              <a:chOff x="6313006" y="4099200"/>
              <a:chExt cx="231600" cy="1044300"/>
            </a:xfrm>
          </p:grpSpPr>
          <p:sp>
            <p:nvSpPr>
              <p:cNvPr id="229" name="Google Shape;229;p11"/>
              <p:cNvSpPr/>
              <p:nvPr/>
            </p:nvSpPr>
            <p:spPr>
              <a:xfrm flipH="1">
                <a:off x="6313006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0" name="Google Shape;230;p11"/>
              <p:cNvSpPr/>
              <p:nvPr/>
            </p:nvSpPr>
            <p:spPr>
              <a:xfrm flipH="1">
                <a:off x="6313006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1" name="Google Shape;231;p11"/>
              <p:cNvSpPr/>
              <p:nvPr/>
            </p:nvSpPr>
            <p:spPr>
              <a:xfrm flipH="1">
                <a:off x="6313006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2" name="Google Shape;232;p11"/>
              <p:cNvSpPr/>
              <p:nvPr/>
            </p:nvSpPr>
            <p:spPr>
              <a:xfrm flipH="1">
                <a:off x="6313006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3" name="Google Shape;233;p11"/>
              <p:cNvSpPr/>
              <p:nvPr/>
            </p:nvSpPr>
            <p:spPr>
              <a:xfrm flipH="1">
                <a:off x="6313006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4" name="Google Shape;234;p11"/>
            <p:cNvGrpSpPr/>
            <p:nvPr/>
          </p:nvGrpSpPr>
          <p:grpSpPr>
            <a:xfrm>
              <a:off x="6684361" y="4309200"/>
              <a:ext cx="231600" cy="834300"/>
              <a:chOff x="6684361" y="4309200"/>
              <a:chExt cx="231600" cy="834300"/>
            </a:xfrm>
          </p:grpSpPr>
          <p:sp>
            <p:nvSpPr>
              <p:cNvPr id="235" name="Google Shape;235;p11"/>
              <p:cNvSpPr/>
              <p:nvPr/>
            </p:nvSpPr>
            <p:spPr>
              <a:xfrm flipH="1">
                <a:off x="6684361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6" name="Google Shape;236;p11"/>
              <p:cNvSpPr/>
              <p:nvPr/>
            </p:nvSpPr>
            <p:spPr>
              <a:xfrm flipH="1">
                <a:off x="6684361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7" name="Google Shape;237;p11"/>
              <p:cNvSpPr/>
              <p:nvPr/>
            </p:nvSpPr>
            <p:spPr>
              <a:xfrm flipH="1">
                <a:off x="6684361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8" name="Google Shape;238;p11"/>
              <p:cNvSpPr/>
              <p:nvPr/>
            </p:nvSpPr>
            <p:spPr>
              <a:xfrm flipH="1">
                <a:off x="6684361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9" name="Google Shape;239;p11"/>
            <p:cNvGrpSpPr/>
            <p:nvPr/>
          </p:nvGrpSpPr>
          <p:grpSpPr>
            <a:xfrm>
              <a:off x="7055715" y="4518900"/>
              <a:ext cx="231600" cy="624600"/>
              <a:chOff x="7055715" y="4518900"/>
              <a:chExt cx="231600" cy="624600"/>
            </a:xfrm>
          </p:grpSpPr>
          <p:sp>
            <p:nvSpPr>
              <p:cNvPr id="240" name="Google Shape;240;p11"/>
              <p:cNvSpPr/>
              <p:nvPr/>
            </p:nvSpPr>
            <p:spPr>
              <a:xfrm flipH="1">
                <a:off x="7055715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1" name="Google Shape;241;p11"/>
              <p:cNvSpPr/>
              <p:nvPr/>
            </p:nvSpPr>
            <p:spPr>
              <a:xfrm flipH="1">
                <a:off x="7055715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2" name="Google Shape;242;p11"/>
              <p:cNvSpPr/>
              <p:nvPr/>
            </p:nvSpPr>
            <p:spPr>
              <a:xfrm flipH="1">
                <a:off x="7055715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43" name="Google Shape;243;p11"/>
            <p:cNvGrpSpPr/>
            <p:nvPr/>
          </p:nvGrpSpPr>
          <p:grpSpPr>
            <a:xfrm>
              <a:off x="7798424" y="4099200"/>
              <a:ext cx="231600" cy="1044300"/>
              <a:chOff x="7798424" y="4099200"/>
              <a:chExt cx="231600" cy="1044300"/>
            </a:xfrm>
          </p:grpSpPr>
          <p:sp>
            <p:nvSpPr>
              <p:cNvPr id="244" name="Google Shape;244;p11"/>
              <p:cNvSpPr/>
              <p:nvPr/>
            </p:nvSpPr>
            <p:spPr>
              <a:xfrm flipH="1">
                <a:off x="7798424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5" name="Google Shape;245;p11"/>
              <p:cNvSpPr/>
              <p:nvPr/>
            </p:nvSpPr>
            <p:spPr>
              <a:xfrm flipH="1">
                <a:off x="7798424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6" name="Google Shape;246;p11"/>
              <p:cNvSpPr/>
              <p:nvPr/>
            </p:nvSpPr>
            <p:spPr>
              <a:xfrm flipH="1">
                <a:off x="7798424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7" name="Google Shape;247;p11"/>
              <p:cNvSpPr/>
              <p:nvPr/>
            </p:nvSpPr>
            <p:spPr>
              <a:xfrm flipH="1">
                <a:off x="7798424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8" name="Google Shape;248;p11"/>
              <p:cNvSpPr/>
              <p:nvPr/>
            </p:nvSpPr>
            <p:spPr>
              <a:xfrm flipH="1">
                <a:off x="7798424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49" name="Google Shape;249;p11"/>
            <p:cNvGrpSpPr/>
            <p:nvPr/>
          </p:nvGrpSpPr>
          <p:grpSpPr>
            <a:xfrm>
              <a:off x="8169779" y="4309200"/>
              <a:ext cx="231600" cy="834300"/>
              <a:chOff x="8169779" y="4309200"/>
              <a:chExt cx="231600" cy="834300"/>
            </a:xfrm>
          </p:grpSpPr>
          <p:sp>
            <p:nvSpPr>
              <p:cNvPr id="250" name="Google Shape;250;p11"/>
              <p:cNvSpPr/>
              <p:nvPr/>
            </p:nvSpPr>
            <p:spPr>
              <a:xfrm flipH="1">
                <a:off x="8169779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1" name="Google Shape;251;p11"/>
              <p:cNvSpPr/>
              <p:nvPr/>
            </p:nvSpPr>
            <p:spPr>
              <a:xfrm flipH="1">
                <a:off x="8169779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2" name="Google Shape;252;p11"/>
              <p:cNvSpPr/>
              <p:nvPr/>
            </p:nvSpPr>
            <p:spPr>
              <a:xfrm flipH="1">
                <a:off x="8169779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3" name="Google Shape;253;p11"/>
              <p:cNvSpPr/>
              <p:nvPr/>
            </p:nvSpPr>
            <p:spPr>
              <a:xfrm flipH="1">
                <a:off x="8169779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54" name="Google Shape;254;p11"/>
            <p:cNvGrpSpPr/>
            <p:nvPr/>
          </p:nvGrpSpPr>
          <p:grpSpPr>
            <a:xfrm>
              <a:off x="7427070" y="4309200"/>
              <a:ext cx="231600" cy="834300"/>
              <a:chOff x="7427070" y="4309200"/>
              <a:chExt cx="231600" cy="834300"/>
            </a:xfrm>
          </p:grpSpPr>
          <p:sp>
            <p:nvSpPr>
              <p:cNvPr id="255" name="Google Shape;255;p11"/>
              <p:cNvSpPr/>
              <p:nvPr/>
            </p:nvSpPr>
            <p:spPr>
              <a:xfrm flipH="1">
                <a:off x="7427070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6" name="Google Shape;256;p11"/>
              <p:cNvSpPr/>
              <p:nvPr/>
            </p:nvSpPr>
            <p:spPr>
              <a:xfrm flipH="1">
                <a:off x="7427070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7" name="Google Shape;257;p11"/>
              <p:cNvSpPr/>
              <p:nvPr/>
            </p:nvSpPr>
            <p:spPr>
              <a:xfrm flipH="1">
                <a:off x="7427070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8" name="Google Shape;258;p11"/>
              <p:cNvSpPr/>
              <p:nvPr/>
            </p:nvSpPr>
            <p:spPr>
              <a:xfrm flipH="1">
                <a:off x="7427070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59" name="Google Shape;259;p11"/>
            <p:cNvGrpSpPr/>
            <p:nvPr/>
          </p:nvGrpSpPr>
          <p:grpSpPr>
            <a:xfrm>
              <a:off x="8541133" y="4518900"/>
              <a:ext cx="231600" cy="624600"/>
              <a:chOff x="8541133" y="4518900"/>
              <a:chExt cx="231600" cy="624600"/>
            </a:xfrm>
          </p:grpSpPr>
          <p:sp>
            <p:nvSpPr>
              <p:cNvPr id="260" name="Google Shape;260;p11"/>
              <p:cNvSpPr/>
              <p:nvPr/>
            </p:nvSpPr>
            <p:spPr>
              <a:xfrm flipH="1">
                <a:off x="854113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1" name="Google Shape;261;p11"/>
              <p:cNvSpPr/>
              <p:nvPr/>
            </p:nvSpPr>
            <p:spPr>
              <a:xfrm flipH="1">
                <a:off x="854113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2" name="Google Shape;262;p11"/>
              <p:cNvSpPr/>
              <p:nvPr/>
            </p:nvSpPr>
            <p:spPr>
              <a:xfrm flipH="1">
                <a:off x="854113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63" name="Google Shape;263;p11"/>
            <p:cNvGrpSpPr/>
            <p:nvPr/>
          </p:nvGrpSpPr>
          <p:grpSpPr>
            <a:xfrm>
              <a:off x="8912488" y="4309200"/>
              <a:ext cx="231600" cy="834300"/>
              <a:chOff x="8912488" y="4309200"/>
              <a:chExt cx="231600" cy="834300"/>
            </a:xfrm>
          </p:grpSpPr>
          <p:sp>
            <p:nvSpPr>
              <p:cNvPr id="264" name="Google Shape;264;p11"/>
              <p:cNvSpPr/>
              <p:nvPr/>
            </p:nvSpPr>
            <p:spPr>
              <a:xfrm flipH="1">
                <a:off x="891248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5" name="Google Shape;265;p11"/>
              <p:cNvSpPr/>
              <p:nvPr/>
            </p:nvSpPr>
            <p:spPr>
              <a:xfrm flipH="1">
                <a:off x="891248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6" name="Google Shape;266;p11"/>
              <p:cNvSpPr/>
              <p:nvPr/>
            </p:nvSpPr>
            <p:spPr>
              <a:xfrm flipH="1">
                <a:off x="891248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7" name="Google Shape;267;p11"/>
              <p:cNvSpPr/>
              <p:nvPr/>
            </p:nvSpPr>
            <p:spPr>
              <a:xfrm flipH="1">
                <a:off x="891248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268" name="Google Shape;268;p11"/>
          <p:cNvSpPr txBox="1"/>
          <p:nvPr>
            <p:ph hasCustomPrompt="1" type="title"/>
          </p:nvPr>
        </p:nvSpPr>
        <p:spPr>
          <a:xfrm>
            <a:off x="1388625" y="772725"/>
            <a:ext cx="6366900" cy="186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9" name="Google Shape;269;p11"/>
          <p:cNvSpPr txBox="1"/>
          <p:nvPr>
            <p:ph idx="1" type="body"/>
          </p:nvPr>
        </p:nvSpPr>
        <p:spPr>
          <a:xfrm>
            <a:off x="1388625" y="2712300"/>
            <a:ext cx="6366900" cy="11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0" name="Google Shape;270;p11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2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oogle Shape;50;p3"/>
          <p:cNvGrpSpPr/>
          <p:nvPr/>
        </p:nvGrpSpPr>
        <p:grpSpPr>
          <a:xfrm>
            <a:off x="146769" y="3406"/>
            <a:ext cx="1233215" cy="1384535"/>
            <a:chOff x="146769" y="3406"/>
            <a:chExt cx="1233215" cy="1384535"/>
          </a:xfrm>
        </p:grpSpPr>
        <p:grpSp>
          <p:nvGrpSpPr>
            <p:cNvPr id="51" name="Google Shape;51;p3"/>
            <p:cNvGrpSpPr/>
            <p:nvPr/>
          </p:nvGrpSpPr>
          <p:grpSpPr>
            <a:xfrm>
              <a:off x="1063183" y="3406"/>
              <a:ext cx="316800" cy="688513"/>
              <a:chOff x="1063183" y="3406"/>
              <a:chExt cx="316800" cy="688513"/>
            </a:xfrm>
          </p:grpSpPr>
          <p:sp>
            <p:nvSpPr>
              <p:cNvPr id="52" name="Google Shape;52;p3"/>
              <p:cNvSpPr/>
              <p:nvPr/>
            </p:nvSpPr>
            <p:spPr>
              <a:xfrm rot="10800000">
                <a:off x="1063183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" name="Google Shape;53;p3"/>
              <p:cNvSpPr/>
              <p:nvPr/>
            </p:nvSpPr>
            <p:spPr>
              <a:xfrm rot="10800000">
                <a:off x="1063183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4" name="Google Shape;54;p3"/>
            <p:cNvGrpSpPr/>
            <p:nvPr/>
          </p:nvGrpSpPr>
          <p:grpSpPr>
            <a:xfrm>
              <a:off x="604976" y="3406"/>
              <a:ext cx="316800" cy="1036524"/>
              <a:chOff x="604976" y="3406"/>
              <a:chExt cx="316800" cy="1036524"/>
            </a:xfrm>
          </p:grpSpPr>
          <p:sp>
            <p:nvSpPr>
              <p:cNvPr id="55" name="Google Shape;55;p3"/>
              <p:cNvSpPr/>
              <p:nvPr/>
            </p:nvSpPr>
            <p:spPr>
              <a:xfrm rot="10800000">
                <a:off x="604976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" name="Google Shape;56;p3"/>
              <p:cNvSpPr/>
              <p:nvPr/>
            </p:nvSpPr>
            <p:spPr>
              <a:xfrm rot="10800000">
                <a:off x="604976" y="343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" name="Google Shape;57;p3"/>
              <p:cNvSpPr/>
              <p:nvPr/>
            </p:nvSpPr>
            <p:spPr>
              <a:xfrm rot="10800000">
                <a:off x="604976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8" name="Google Shape;58;p3"/>
            <p:cNvGrpSpPr/>
            <p:nvPr/>
          </p:nvGrpSpPr>
          <p:grpSpPr>
            <a:xfrm>
              <a:off x="146769" y="3406"/>
              <a:ext cx="316800" cy="1384535"/>
              <a:chOff x="146769" y="3406"/>
              <a:chExt cx="316800" cy="1384535"/>
            </a:xfrm>
          </p:grpSpPr>
          <p:sp>
            <p:nvSpPr>
              <p:cNvPr id="59" name="Google Shape;59;p3"/>
              <p:cNvSpPr/>
              <p:nvPr/>
            </p:nvSpPr>
            <p:spPr>
              <a:xfrm rot="10800000">
                <a:off x="146769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" name="Google Shape;60;p3"/>
              <p:cNvSpPr/>
              <p:nvPr/>
            </p:nvSpPr>
            <p:spPr>
              <a:xfrm rot="10800000">
                <a:off x="146769" y="3441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" name="Google Shape;61;p3"/>
              <p:cNvSpPr/>
              <p:nvPr/>
            </p:nvSpPr>
            <p:spPr>
              <a:xfrm rot="10800000">
                <a:off x="146769" y="343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" name="Google Shape;62;p3"/>
              <p:cNvSpPr/>
              <p:nvPr/>
            </p:nvSpPr>
            <p:spPr>
              <a:xfrm rot="10800000">
                <a:off x="146769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63" name="Google Shape;63;p3"/>
          <p:cNvGrpSpPr/>
          <p:nvPr/>
        </p:nvGrpSpPr>
        <p:grpSpPr>
          <a:xfrm>
            <a:off x="6775084" y="2904008"/>
            <a:ext cx="2186148" cy="2239500"/>
            <a:chOff x="6775084" y="2904008"/>
            <a:chExt cx="2186148" cy="2239500"/>
          </a:xfrm>
        </p:grpSpPr>
        <p:grpSp>
          <p:nvGrpSpPr>
            <p:cNvPr id="64" name="Google Shape;64;p3"/>
            <p:cNvGrpSpPr/>
            <p:nvPr/>
          </p:nvGrpSpPr>
          <p:grpSpPr>
            <a:xfrm>
              <a:off x="6775084" y="4253708"/>
              <a:ext cx="409500" cy="889800"/>
              <a:chOff x="6775084" y="4253708"/>
              <a:chExt cx="409500" cy="889800"/>
            </a:xfrm>
          </p:grpSpPr>
          <p:sp>
            <p:nvSpPr>
              <p:cNvPr id="65" name="Google Shape;65;p3"/>
              <p:cNvSpPr/>
              <p:nvPr/>
            </p:nvSpPr>
            <p:spPr>
              <a:xfrm>
                <a:off x="6775084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" name="Google Shape;66;p3"/>
              <p:cNvSpPr/>
              <p:nvPr/>
            </p:nvSpPr>
            <p:spPr>
              <a:xfrm>
                <a:off x="6775084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7" name="Google Shape;67;p3"/>
            <p:cNvGrpSpPr/>
            <p:nvPr/>
          </p:nvGrpSpPr>
          <p:grpSpPr>
            <a:xfrm>
              <a:off x="7367299" y="3804008"/>
              <a:ext cx="409500" cy="1339500"/>
              <a:chOff x="7367299" y="3804008"/>
              <a:chExt cx="409500" cy="1339500"/>
            </a:xfrm>
          </p:grpSpPr>
          <p:sp>
            <p:nvSpPr>
              <p:cNvPr id="68" name="Google Shape;68;p3"/>
              <p:cNvSpPr/>
              <p:nvPr/>
            </p:nvSpPr>
            <p:spPr>
              <a:xfrm>
                <a:off x="7367299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" name="Google Shape;69;p3"/>
              <p:cNvSpPr/>
              <p:nvPr/>
            </p:nvSpPr>
            <p:spPr>
              <a:xfrm>
                <a:off x="7367299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" name="Google Shape;70;p3"/>
              <p:cNvSpPr/>
              <p:nvPr/>
            </p:nvSpPr>
            <p:spPr>
              <a:xfrm>
                <a:off x="7367299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1" name="Google Shape;71;p3"/>
            <p:cNvGrpSpPr/>
            <p:nvPr/>
          </p:nvGrpSpPr>
          <p:grpSpPr>
            <a:xfrm>
              <a:off x="7959516" y="3354008"/>
              <a:ext cx="409500" cy="1789500"/>
              <a:chOff x="7959516" y="3354008"/>
              <a:chExt cx="409500" cy="1789500"/>
            </a:xfrm>
          </p:grpSpPr>
          <p:sp>
            <p:nvSpPr>
              <p:cNvPr id="72" name="Google Shape;72;p3"/>
              <p:cNvSpPr/>
              <p:nvPr/>
            </p:nvSpPr>
            <p:spPr>
              <a:xfrm>
                <a:off x="7959516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" name="Google Shape;73;p3"/>
              <p:cNvSpPr/>
              <p:nvPr/>
            </p:nvSpPr>
            <p:spPr>
              <a:xfrm>
                <a:off x="7959516" y="3354008"/>
                <a:ext cx="409500" cy="178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" name="Google Shape;74;p3"/>
              <p:cNvSpPr/>
              <p:nvPr/>
            </p:nvSpPr>
            <p:spPr>
              <a:xfrm>
                <a:off x="7959516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" name="Google Shape;75;p3"/>
              <p:cNvSpPr/>
              <p:nvPr/>
            </p:nvSpPr>
            <p:spPr>
              <a:xfrm>
                <a:off x="7959516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6" name="Google Shape;76;p3"/>
            <p:cNvGrpSpPr/>
            <p:nvPr/>
          </p:nvGrpSpPr>
          <p:grpSpPr>
            <a:xfrm>
              <a:off x="8551731" y="2904008"/>
              <a:ext cx="409500" cy="2239500"/>
              <a:chOff x="8551731" y="2904008"/>
              <a:chExt cx="409500" cy="2239500"/>
            </a:xfrm>
          </p:grpSpPr>
          <p:sp>
            <p:nvSpPr>
              <p:cNvPr id="77" name="Google Shape;77;p3"/>
              <p:cNvSpPr/>
              <p:nvPr/>
            </p:nvSpPr>
            <p:spPr>
              <a:xfrm>
                <a:off x="8551731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" name="Google Shape;78;p3"/>
              <p:cNvSpPr/>
              <p:nvPr/>
            </p:nvSpPr>
            <p:spPr>
              <a:xfrm>
                <a:off x="8551731" y="3354008"/>
                <a:ext cx="409500" cy="178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" name="Google Shape;79;p3"/>
              <p:cNvSpPr/>
              <p:nvPr/>
            </p:nvSpPr>
            <p:spPr>
              <a:xfrm>
                <a:off x="8551731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" name="Google Shape;80;p3"/>
              <p:cNvSpPr/>
              <p:nvPr/>
            </p:nvSpPr>
            <p:spPr>
              <a:xfrm>
                <a:off x="8551731" y="2904008"/>
                <a:ext cx="409500" cy="22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" name="Google Shape;81;p3"/>
              <p:cNvSpPr/>
              <p:nvPr/>
            </p:nvSpPr>
            <p:spPr>
              <a:xfrm>
                <a:off x="8551731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82" name="Google Shape;82;p3"/>
          <p:cNvSpPr txBox="1"/>
          <p:nvPr>
            <p:ph type="title"/>
          </p:nvPr>
        </p:nvSpPr>
        <p:spPr>
          <a:xfrm>
            <a:off x="824000" y="1613825"/>
            <a:ext cx="58578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3" name="Google Shape;83;p3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oogle Shape;85;p4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86" name="Google Shape;86;p4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8" name="Google Shape;88;p4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9" name="Google Shape;89;p4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0" name="Google Shape;90;p4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5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93" name="Google Shape;93;p5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5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" name="Google Shape;95;p5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6" name="Google Shape;96;p5"/>
          <p:cNvSpPr txBox="1"/>
          <p:nvPr>
            <p:ph idx="1" type="body"/>
          </p:nvPr>
        </p:nvSpPr>
        <p:spPr>
          <a:xfrm>
            <a:off x="1303800" y="1990050"/>
            <a:ext cx="34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7" name="Google Shape;97;p5"/>
          <p:cNvSpPr txBox="1"/>
          <p:nvPr>
            <p:ph idx="2" type="body"/>
          </p:nvPr>
        </p:nvSpPr>
        <p:spPr>
          <a:xfrm>
            <a:off x="4903650" y="1990050"/>
            <a:ext cx="34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8" name="Google Shape;98;p5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6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1" name="Google Shape;101;p6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6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3" name="Google Shape;103;p6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4" name="Google Shape;104;p6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7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7" name="Google Shape;107;p7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7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9" name="Google Shape;109;p7"/>
          <p:cNvSpPr txBox="1"/>
          <p:nvPr>
            <p:ph type="title"/>
          </p:nvPr>
        </p:nvSpPr>
        <p:spPr>
          <a:xfrm>
            <a:off x="1303800" y="598575"/>
            <a:ext cx="3312000" cy="159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0" name="Google Shape;110;p7"/>
          <p:cNvSpPr txBox="1"/>
          <p:nvPr>
            <p:ph idx="1" type="body"/>
          </p:nvPr>
        </p:nvSpPr>
        <p:spPr>
          <a:xfrm>
            <a:off x="1303800" y="2309675"/>
            <a:ext cx="3312000" cy="222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11" name="Google Shape;111;p7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dk1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oogle Shape;113;p8"/>
          <p:cNvGrpSpPr/>
          <p:nvPr/>
        </p:nvGrpSpPr>
        <p:grpSpPr>
          <a:xfrm>
            <a:off x="6866714" y="1306"/>
            <a:ext cx="2267451" cy="2601690"/>
            <a:chOff x="6790514" y="1306"/>
            <a:chExt cx="2267451" cy="2601690"/>
          </a:xfrm>
        </p:grpSpPr>
        <p:grpSp>
          <p:nvGrpSpPr>
            <p:cNvPr id="114" name="Google Shape;114;p8"/>
            <p:cNvGrpSpPr/>
            <p:nvPr/>
          </p:nvGrpSpPr>
          <p:grpSpPr>
            <a:xfrm>
              <a:off x="7067465" y="1306"/>
              <a:ext cx="1990500" cy="1990200"/>
              <a:chOff x="7067465" y="1306"/>
              <a:chExt cx="1990500" cy="1990200"/>
            </a:xfrm>
          </p:grpSpPr>
          <p:sp>
            <p:nvSpPr>
              <p:cNvPr id="115" name="Google Shape;115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" name="Google Shape;116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pie">
                <a:avLst>
                  <a:gd fmla="val 19376841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" name="Google Shape;117;p8"/>
              <p:cNvSpPr/>
              <p:nvPr/>
            </p:nvSpPr>
            <p:spPr>
              <a:xfrm rot="-8649154">
                <a:off x="7349891" y="283705"/>
                <a:ext cx="1425647" cy="14254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8" name="Google Shape;118;p8"/>
            <p:cNvGrpSpPr/>
            <p:nvPr/>
          </p:nvGrpSpPr>
          <p:grpSpPr>
            <a:xfrm>
              <a:off x="8207126" y="1807996"/>
              <a:ext cx="795000" cy="795000"/>
              <a:chOff x="8207126" y="1807996"/>
              <a:chExt cx="795000" cy="795000"/>
            </a:xfrm>
          </p:grpSpPr>
          <p:sp>
            <p:nvSpPr>
              <p:cNvPr id="119" name="Google Shape;119;p8"/>
              <p:cNvSpPr/>
              <p:nvPr/>
            </p:nvSpPr>
            <p:spPr>
              <a:xfrm rot="2152054">
                <a:off x="8319942" y="1920813"/>
                <a:ext cx="569367" cy="569367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" name="Google Shape;120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" name="Google Shape;121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pie">
                <a:avLst>
                  <a:gd fmla="val 5699893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22" name="Google Shape;122;p8"/>
            <p:cNvGrpSpPr/>
            <p:nvPr/>
          </p:nvGrpSpPr>
          <p:grpSpPr>
            <a:xfrm>
              <a:off x="6790514" y="118857"/>
              <a:ext cx="548700" cy="548700"/>
              <a:chOff x="6790514" y="118857"/>
              <a:chExt cx="548700" cy="548700"/>
            </a:xfrm>
          </p:grpSpPr>
          <p:sp>
            <p:nvSpPr>
              <p:cNvPr id="123" name="Google Shape;123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" name="Google Shape;124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pie">
                <a:avLst>
                  <a:gd fmla="val 5699893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25" name="Google Shape;125;p8"/>
          <p:cNvSpPr txBox="1"/>
          <p:nvPr>
            <p:ph type="title"/>
          </p:nvPr>
        </p:nvSpPr>
        <p:spPr>
          <a:xfrm>
            <a:off x="824000" y="763600"/>
            <a:ext cx="5857800" cy="357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6" name="Google Shape;126;p8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Google Shape;128;p9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29" name="Google Shape;129;p9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9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1" name="Google Shape;131;p9"/>
          <p:cNvSpPr txBox="1"/>
          <p:nvPr>
            <p:ph type="title"/>
          </p:nvPr>
        </p:nvSpPr>
        <p:spPr>
          <a:xfrm>
            <a:off x="1303800" y="598575"/>
            <a:ext cx="3430500" cy="19902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2" name="Google Shape;132;p9"/>
          <p:cNvSpPr txBox="1"/>
          <p:nvPr>
            <p:ph idx="1" type="subTitle"/>
          </p:nvPr>
        </p:nvSpPr>
        <p:spPr>
          <a:xfrm>
            <a:off x="1303800" y="2743203"/>
            <a:ext cx="3430500" cy="7260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33" name="Google Shape;133;p9"/>
          <p:cNvSpPr txBox="1"/>
          <p:nvPr>
            <p:ph idx="2" type="body"/>
          </p:nvPr>
        </p:nvSpPr>
        <p:spPr>
          <a:xfrm>
            <a:off x="4903700" y="661000"/>
            <a:ext cx="3430500" cy="38706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34" name="Google Shape;134;p9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oogle Shape;136;p10"/>
          <p:cNvGrpSpPr/>
          <p:nvPr/>
        </p:nvGrpSpPr>
        <p:grpSpPr>
          <a:xfrm>
            <a:off x="713373" y="3847119"/>
            <a:ext cx="825392" cy="825392"/>
            <a:chOff x="348199" y="179450"/>
            <a:chExt cx="1116300" cy="1116300"/>
          </a:xfrm>
        </p:grpSpPr>
        <p:sp>
          <p:nvSpPr>
            <p:cNvPr id="137" name="Google Shape;137;p10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10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9" name="Google Shape;139;p10"/>
          <p:cNvSpPr txBox="1"/>
          <p:nvPr>
            <p:ph idx="1" type="body"/>
          </p:nvPr>
        </p:nvSpPr>
        <p:spPr>
          <a:xfrm>
            <a:off x="1303800" y="4138975"/>
            <a:ext cx="5843100" cy="53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40" name="Google Shape;140;p10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omentu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3"/>
          <p:cNvSpPr txBox="1"/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FLOW BTTR</a:t>
            </a:r>
            <a:endParaRPr/>
          </a:p>
        </p:txBody>
      </p:sp>
      <p:sp>
        <p:nvSpPr>
          <p:cNvPr id="278" name="Google Shape;278;p13"/>
          <p:cNvSpPr txBox="1"/>
          <p:nvPr>
            <p:ph idx="1" type="subTitle"/>
          </p:nvPr>
        </p:nvSpPr>
        <p:spPr>
          <a:xfrm>
            <a:off x="824000" y="3596300"/>
            <a:ext cx="4255500" cy="127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Identifying our Target Market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Nicholas Frasca, </a:t>
            </a:r>
            <a:r>
              <a:rPr lang="en"/>
              <a:t>Jeffrey</a:t>
            </a:r>
            <a:r>
              <a:rPr lang="en"/>
              <a:t> Estrada, Kaeden Fuller, Steve Gomez, Ajax Jackson, Joel Mejia  </a:t>
            </a:r>
            <a:endParaRPr/>
          </a:p>
        </p:txBody>
      </p:sp>
      <p:sp>
        <p:nvSpPr>
          <p:cNvPr id="279" name="Google Shape;279;p13"/>
          <p:cNvSpPr txBox="1"/>
          <p:nvPr/>
        </p:nvSpPr>
        <p:spPr>
          <a:xfrm>
            <a:off x="824000" y="2897300"/>
            <a:ext cx="74178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Sales Team #6</a:t>
            </a:r>
            <a:endParaRPr sz="19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280" name="Google Shape;280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9175" y="210950"/>
            <a:ext cx="4082826" cy="2026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22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</a:t>
            </a:r>
            <a:endParaRPr/>
          </a:p>
        </p:txBody>
      </p:sp>
      <p:sp>
        <p:nvSpPr>
          <p:cNvPr id="341" name="Google Shape;341;p22"/>
          <p:cNvSpPr txBox="1"/>
          <p:nvPr>
            <p:ph idx="1" type="body"/>
          </p:nvPr>
        </p:nvSpPr>
        <p:spPr>
          <a:xfrm>
            <a:off x="1249775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Targeting the restaurant industry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The reedy creek area has a lot of traction being where disney is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Small businesses can utilize the savings from their water bill to put into other parts of the business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23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References</a:t>
            </a:r>
            <a:endParaRPr/>
          </a:p>
        </p:txBody>
      </p:sp>
      <p:sp>
        <p:nvSpPr>
          <p:cNvPr id="347" name="Google Shape;347;p23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12700" lvl="0" marL="3556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Published by                                   Statista Research Department, &amp; 27, A. (2023, April 27). </a:t>
            </a:r>
            <a:r>
              <a:rPr i="1"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Global Food Service Market Size 2028</a:t>
            </a:r>
            <a:r>
              <a:rPr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Statista. https://www.statista.com/statistics/1095667/global-food-service-market-size/#:~:text=The%20size%20of%20the%20global,percent%20from%202021%20to%202028. 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2700" lvl="0" marL="3556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Solutions                                06/01/2021, P. W. (2021, June 1). </a:t>
            </a:r>
            <a:r>
              <a:rPr i="1"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benefits of cooking with filtered water</a:t>
            </a:r>
            <a:r>
              <a:rPr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Pentair Water Solutions. https://www.pentair.com/en-us/water-softening-filtration/blog/benefits-of-cooking-with-filtered-water.html#:~:text=One%20often%2Doverlooked%20component%20of,foods%20and%20drinks%20we%20consume. 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2700" lvl="0" marL="3556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4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Table of Contents</a:t>
            </a:r>
            <a:endParaRPr/>
          </a:p>
        </p:txBody>
      </p:sp>
      <p:sp>
        <p:nvSpPr>
          <p:cNvPr id="286" name="Google Shape;286;p14"/>
          <p:cNvSpPr txBox="1"/>
          <p:nvPr>
            <p:ph idx="1" type="body"/>
          </p:nvPr>
        </p:nvSpPr>
        <p:spPr>
          <a:xfrm>
            <a:off x="476700" y="1344225"/>
            <a:ext cx="8190600" cy="360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74151"/>
                </a:solidFill>
                <a:latin typeface="Roboto"/>
                <a:ea typeface="Roboto"/>
                <a:cs typeface="Roboto"/>
                <a:sym typeface="Roboto"/>
              </a:rPr>
              <a:t>Walt Disney World Resort in Florida was the most visited vacation resort in the world, attracting over 58 million guests annually.</a:t>
            </a:r>
            <a:endParaRPr sz="1177">
              <a:solidFill>
                <a:srgbClr val="37415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77">
              <a:solidFill>
                <a:srgbClr val="37415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77">
                <a:latin typeface="Arial"/>
                <a:ea typeface="Arial"/>
                <a:cs typeface="Arial"/>
                <a:sym typeface="Arial"/>
              </a:rPr>
              <a:t>Company Product: Water Filtration system</a:t>
            </a:r>
            <a:endParaRPr sz="1177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77">
                <a:latin typeface="Arial"/>
                <a:ea typeface="Arial"/>
                <a:cs typeface="Arial"/>
                <a:sym typeface="Arial"/>
              </a:rPr>
              <a:t>Target Industry: Restaurant industry</a:t>
            </a:r>
            <a:endParaRPr sz="1177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77">
                <a:latin typeface="Arial"/>
                <a:ea typeface="Arial"/>
                <a:cs typeface="Arial"/>
                <a:sym typeface="Arial"/>
              </a:rPr>
              <a:t>Target Market: Full service restaurants</a:t>
            </a:r>
            <a:endParaRPr sz="1177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77">
                <a:latin typeface="Arial"/>
                <a:ea typeface="Arial"/>
                <a:cs typeface="Arial"/>
                <a:sym typeface="Arial"/>
              </a:rPr>
              <a:t>Target Market Location: Reedy Creek</a:t>
            </a:r>
            <a:endParaRPr sz="1177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77">
                <a:latin typeface="Arial"/>
                <a:ea typeface="Arial"/>
                <a:cs typeface="Arial"/>
                <a:sym typeface="Arial"/>
              </a:rPr>
              <a:t>Potential</a:t>
            </a:r>
            <a:r>
              <a:rPr lang="en" sz="1177">
                <a:latin typeface="Arial"/>
                <a:ea typeface="Arial"/>
                <a:cs typeface="Arial"/>
                <a:sym typeface="Arial"/>
              </a:rPr>
              <a:t> Prospects: Paddywagon Irish pub, Wreckers Sports bar, </a:t>
            </a:r>
            <a:r>
              <a:rPr lang="en" sz="1177">
                <a:latin typeface="Arial"/>
                <a:ea typeface="Arial"/>
                <a:cs typeface="Arial"/>
                <a:sym typeface="Arial"/>
              </a:rPr>
              <a:t>Hattie's</a:t>
            </a:r>
            <a:r>
              <a:rPr lang="en" sz="1177">
                <a:latin typeface="Arial"/>
                <a:ea typeface="Arial"/>
                <a:cs typeface="Arial"/>
                <a:sym typeface="Arial"/>
              </a:rPr>
              <a:t> tap &amp; Tavern</a:t>
            </a:r>
            <a:endParaRPr sz="1177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highlight>
                <a:srgbClr val="F2F2F2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87" name="Google Shape;287;p14"/>
          <p:cNvPicPr preferRelativeResize="0"/>
          <p:nvPr/>
        </p:nvPicPr>
        <p:blipFill>
          <a:blip r:embed="rId3">
            <a:alphaModFix amt="9000"/>
          </a:blip>
          <a:stretch>
            <a:fillRect/>
          </a:stretch>
        </p:blipFill>
        <p:spPr>
          <a:xfrm>
            <a:off x="6232104" y="2355350"/>
            <a:ext cx="2544172" cy="2788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5"/>
          <p:cNvSpPr txBox="1"/>
          <p:nvPr/>
        </p:nvSpPr>
        <p:spPr>
          <a:xfrm>
            <a:off x="373525" y="527350"/>
            <a:ext cx="7038900" cy="9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Company Product and Service</a:t>
            </a:r>
            <a:endParaRPr sz="24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93" name="Google Shape;29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09399" y="826713"/>
            <a:ext cx="1511525" cy="1656475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15"/>
          <p:cNvSpPr/>
          <p:nvPr/>
        </p:nvSpPr>
        <p:spPr>
          <a:xfrm>
            <a:off x="832325" y="1352899"/>
            <a:ext cx="6177080" cy="60410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rgbClr val="D9D9D9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82C7A5"/>
                </a:solidFill>
                <a:latin typeface="Arial"/>
              </a:rPr>
              <a:t>FLOW BTTR</a:t>
            </a:r>
          </a:p>
        </p:txBody>
      </p:sp>
      <p:pic>
        <p:nvPicPr>
          <p:cNvPr descr="5 Tips for Installing Water Lines in Your Home | Baylor Heating &amp; Air  Conditioning, Inc." id="295" name="Google Shape;295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55562" y="2294940"/>
            <a:ext cx="3632875" cy="2421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16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Target Industry </a:t>
            </a:r>
            <a:endParaRPr/>
          </a:p>
        </p:txBody>
      </p:sp>
      <p:sp>
        <p:nvSpPr>
          <p:cNvPr id="301" name="Google Shape;301;p16"/>
          <p:cNvSpPr txBox="1"/>
          <p:nvPr>
            <p:ph idx="1" type="body"/>
          </p:nvPr>
        </p:nvSpPr>
        <p:spPr>
          <a:xfrm>
            <a:off x="1056738" y="1750825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746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Times New Roman"/>
              <a:buChar char="●"/>
            </a:pPr>
            <a:r>
              <a:rPr lang="en" sz="2300">
                <a:latin typeface="Times New Roman"/>
                <a:ea typeface="Times New Roman"/>
                <a:cs typeface="Times New Roman"/>
                <a:sym typeface="Times New Roman"/>
              </a:rPr>
              <a:t>Target Industry: Restaurant</a:t>
            </a:r>
            <a:endParaRPr sz="9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746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Times New Roman"/>
              <a:buChar char="●"/>
            </a:pPr>
            <a:r>
              <a:rPr lang="en" sz="2300">
                <a:latin typeface="Times New Roman"/>
                <a:ea typeface="Times New Roman"/>
                <a:cs typeface="Times New Roman"/>
                <a:sym typeface="Times New Roman"/>
              </a:rPr>
              <a:t>Type of Company: Full service restaurants</a:t>
            </a:r>
            <a:endParaRPr sz="9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746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Times New Roman"/>
              <a:buChar char="●"/>
            </a:pPr>
            <a:r>
              <a:rPr lang="en" sz="2300">
                <a:latin typeface="Times New Roman"/>
                <a:ea typeface="Times New Roman"/>
                <a:cs typeface="Times New Roman"/>
                <a:sym typeface="Times New Roman"/>
              </a:rPr>
              <a:t>NAICS code: 722511</a:t>
            </a:r>
            <a:endParaRPr sz="23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highlight>
                <a:srgbClr val="F2F2F2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150">
              <a:highlight>
                <a:srgbClr val="F2F2F2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highlight>
                <a:srgbClr val="F2F2F2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17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Target Market</a:t>
            </a:r>
            <a:endParaRPr/>
          </a:p>
        </p:txBody>
      </p:sp>
      <p:sp>
        <p:nvSpPr>
          <p:cNvPr id="307" name="Google Shape;307;p17"/>
          <p:cNvSpPr txBox="1"/>
          <p:nvPr>
            <p:ph idx="1" type="body"/>
          </p:nvPr>
        </p:nvSpPr>
        <p:spPr>
          <a:xfrm>
            <a:off x="1056750" y="1848675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500">
              <a:highlight>
                <a:srgbClr val="F2F2F2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">
              <a:latin typeface="Arial"/>
              <a:ea typeface="Arial"/>
              <a:cs typeface="Arial"/>
              <a:sym typeface="Arial"/>
            </a:endParaRPr>
          </a:p>
          <a:p>
            <a:pPr indent="-352425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50"/>
              <a:buFont typeface="Arial"/>
              <a:buChar char="●"/>
            </a:pPr>
            <a:r>
              <a:rPr lang="en" sz="1950">
                <a:latin typeface="Arial"/>
                <a:ea typeface="Arial"/>
                <a:cs typeface="Arial"/>
                <a:sym typeface="Arial"/>
              </a:rPr>
              <a:t>Tourist</a:t>
            </a:r>
            <a:r>
              <a:rPr lang="en" sz="1950">
                <a:latin typeface="Arial"/>
                <a:ea typeface="Arial"/>
                <a:cs typeface="Arial"/>
                <a:sym typeface="Arial"/>
              </a:rPr>
              <a:t> heavy area with many families</a:t>
            </a:r>
            <a:endParaRPr sz="1950">
              <a:latin typeface="Arial"/>
              <a:ea typeface="Arial"/>
              <a:cs typeface="Arial"/>
              <a:sym typeface="Arial"/>
            </a:endParaRPr>
          </a:p>
          <a:p>
            <a:pPr indent="-352425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50"/>
              <a:buFont typeface="Arial"/>
              <a:buChar char="●"/>
            </a:pPr>
            <a:r>
              <a:rPr lang="en" sz="1950">
                <a:latin typeface="Arial"/>
                <a:ea typeface="Arial"/>
                <a:cs typeface="Arial"/>
                <a:sym typeface="Arial"/>
              </a:rPr>
              <a:t>Size - Large market/diverse range of establishments</a:t>
            </a:r>
            <a:endParaRPr sz="1950">
              <a:latin typeface="Arial"/>
              <a:ea typeface="Arial"/>
              <a:cs typeface="Arial"/>
              <a:sym typeface="Arial"/>
            </a:endParaRPr>
          </a:p>
          <a:p>
            <a:pPr indent="-352425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50"/>
              <a:buFont typeface="Arial"/>
              <a:buChar char="●"/>
            </a:pPr>
            <a:r>
              <a:rPr lang="en" sz="1950">
                <a:latin typeface="Arial"/>
                <a:ea typeface="Arial"/>
                <a:cs typeface="Arial"/>
                <a:sym typeface="Arial"/>
              </a:rPr>
              <a:t>Menu and Beverage Quality - water quality standards/ regulations</a:t>
            </a:r>
            <a:endParaRPr sz="195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500">
              <a:highlight>
                <a:srgbClr val="F2F2F2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8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Target Location</a:t>
            </a:r>
            <a:endParaRPr/>
          </a:p>
        </p:txBody>
      </p:sp>
      <p:sp>
        <p:nvSpPr>
          <p:cNvPr id="313" name="Google Shape;313;p18"/>
          <p:cNvSpPr txBox="1"/>
          <p:nvPr>
            <p:ph idx="1" type="body"/>
          </p:nvPr>
        </p:nvSpPr>
        <p:spPr>
          <a:xfrm>
            <a:off x="709000" y="1755100"/>
            <a:ext cx="4817400" cy="277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92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Times New Roman"/>
              <a:buChar char="●"/>
            </a:pPr>
            <a:r>
              <a:rPr lang="en" sz="1900">
                <a:latin typeface="Times New Roman"/>
                <a:ea typeface="Times New Roman"/>
                <a:cs typeface="Times New Roman"/>
                <a:sym typeface="Times New Roman"/>
              </a:rPr>
              <a:t>Reedy Creek</a:t>
            </a:r>
            <a:endParaRPr sz="19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92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Times New Roman"/>
              <a:buChar char="●"/>
            </a:pPr>
            <a:r>
              <a:rPr lang="en" sz="1900">
                <a:latin typeface="Times New Roman"/>
                <a:ea typeface="Times New Roman"/>
                <a:cs typeface="Times New Roman"/>
                <a:sym typeface="Times New Roman"/>
              </a:rPr>
              <a:t>Mouse zone around reedy creek </a:t>
            </a:r>
            <a:endParaRPr sz="19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latin typeface="Times New Roman"/>
                <a:ea typeface="Times New Roman"/>
                <a:cs typeface="Times New Roman"/>
                <a:sym typeface="Times New Roman"/>
              </a:rPr>
              <a:t>in central florida</a:t>
            </a:r>
            <a:endParaRPr sz="19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92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Times New Roman"/>
              <a:buChar char="●"/>
            </a:pPr>
            <a:r>
              <a:rPr lang="en" sz="1900">
                <a:latin typeface="Times New Roman"/>
                <a:ea typeface="Times New Roman"/>
                <a:cs typeface="Times New Roman"/>
                <a:sym typeface="Times New Roman"/>
              </a:rPr>
              <a:t>Central Florida businesses</a:t>
            </a:r>
            <a:endParaRPr sz="19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9250" lvl="0" marL="457200" marR="381000" rtl="0" algn="l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SzPts val="1900"/>
              <a:buFont typeface="Times New Roman"/>
              <a:buChar char="●"/>
            </a:pPr>
            <a:r>
              <a:rPr lang="en" sz="1900"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Median Income: 117,052.58</a:t>
            </a:r>
            <a:endParaRPr sz="1900"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9250" lvl="0" marL="457200" marR="381000" rtl="0" algn="l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SzPts val="1900"/>
              <a:buFont typeface="Times New Roman"/>
              <a:buChar char="●"/>
            </a:pPr>
            <a:r>
              <a:rPr lang="en" sz="1900"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Population in the area 2023: 22,518</a:t>
            </a:r>
            <a:endParaRPr sz="1900"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14" name="Google Shape;31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1124" y="800587"/>
            <a:ext cx="2731899" cy="3542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19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Potential Prospect #1</a:t>
            </a:r>
            <a:endParaRPr/>
          </a:p>
        </p:txBody>
      </p:sp>
      <p:sp>
        <p:nvSpPr>
          <p:cNvPr id="320" name="Google Shape;320;p19"/>
          <p:cNvSpPr txBox="1"/>
          <p:nvPr>
            <p:ph idx="1" type="body"/>
          </p:nvPr>
        </p:nvSpPr>
        <p:spPr>
          <a:xfrm>
            <a:off x="612225" y="18648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7500" lnSpcReduction="20000"/>
          </a:bodyPr>
          <a:lstStyle/>
          <a:p>
            <a:pPr indent="-317182" lvl="0" marL="457200" marR="381000" rtl="0" algn="l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ct val="100000"/>
              <a:buFont typeface="Times New Roman"/>
              <a:buChar char="●"/>
            </a:pPr>
            <a:r>
              <a:rPr lang="en" sz="1800">
                <a:solidFill>
                  <a:srgbClr val="202124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Paddywagon Irish Pub Lake Buena Vista</a:t>
            </a:r>
            <a:endParaRPr sz="1800">
              <a:solidFill>
                <a:srgbClr val="202124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182" lvl="0" marL="457200" marR="381000" rtl="0" algn="l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ct val="100000"/>
              <a:buFont typeface="Times New Roman"/>
              <a:buChar char="●"/>
            </a:pPr>
            <a:r>
              <a:rPr lang="en" sz="1800">
                <a:solidFill>
                  <a:srgbClr val="202124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Sales Volume: $130,609 per month</a:t>
            </a:r>
            <a:endParaRPr sz="1800">
              <a:solidFill>
                <a:srgbClr val="202124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182" lvl="0" marL="457200" marR="381000" rtl="0" algn="l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ct val="100000"/>
              <a:buFont typeface="Times New Roman"/>
              <a:buChar char="●"/>
            </a:pPr>
            <a:r>
              <a:rPr lang="en" sz="1800">
                <a:solidFill>
                  <a:srgbClr val="202124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Established: 2017</a:t>
            </a:r>
            <a:endParaRPr sz="1800">
              <a:solidFill>
                <a:srgbClr val="202124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182" lvl="0" marL="457200" marR="381000" rtl="0" algn="l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ct val="100000"/>
              <a:buFont typeface="Times New Roman"/>
              <a:buChar char="●"/>
            </a:pPr>
            <a:r>
              <a:rPr lang="en" sz="1800">
                <a:solidFill>
                  <a:srgbClr val="202124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currently has 2 location central florida</a:t>
            </a:r>
            <a:endParaRPr sz="1800">
              <a:solidFill>
                <a:srgbClr val="202124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182" lvl="1" marL="914400" marR="381000" rtl="0" algn="l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ct val="100000"/>
              <a:buFont typeface="Times New Roman"/>
              <a:buChar char="○"/>
            </a:pPr>
            <a:r>
              <a:rPr lang="en" sz="1800">
                <a:solidFill>
                  <a:srgbClr val="202124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Lake buena vista and Dr Phillips</a:t>
            </a:r>
            <a:endParaRPr sz="1800">
              <a:solidFill>
                <a:srgbClr val="202124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381000" rtl="0" algn="l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02124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381000" rtl="0" algn="l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02124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381000" rtl="0" algn="l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02124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381000" rtl="0" algn="l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02124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321" name="Google Shape;32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38525" y="1510950"/>
            <a:ext cx="4332326" cy="2895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20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Potential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Prospect #2</a:t>
            </a:r>
            <a:endParaRPr/>
          </a:p>
        </p:txBody>
      </p:sp>
      <p:sp>
        <p:nvSpPr>
          <p:cNvPr id="327" name="Google Shape;327;p20"/>
          <p:cNvSpPr txBox="1"/>
          <p:nvPr>
            <p:ph idx="1" type="body"/>
          </p:nvPr>
        </p:nvSpPr>
        <p:spPr>
          <a:xfrm>
            <a:off x="148925" y="19686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Cafe Tu Tu Tango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Highly rated on multiple trip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advisor websites for </a:t>
            </a: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restaurants</a:t>
            </a: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around disney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Popular spanish </a:t>
            </a: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restaurant</a:t>
            </a: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 for locals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and</a:t>
            </a: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 travelers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28" name="Google Shape;32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28791" y="0"/>
            <a:ext cx="5015218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21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Potential Prospect #3</a:t>
            </a:r>
            <a:endParaRPr/>
          </a:p>
        </p:txBody>
      </p:sp>
      <p:sp>
        <p:nvSpPr>
          <p:cNvPr id="334" name="Google Shape;334;p21"/>
          <p:cNvSpPr txBox="1"/>
          <p:nvPr>
            <p:ph idx="1" type="body"/>
          </p:nvPr>
        </p:nvSpPr>
        <p:spPr>
          <a:xfrm>
            <a:off x="917275" y="141030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●"/>
            </a:pPr>
            <a:r>
              <a:rPr lang="en" sz="180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The Pub on International Drive </a:t>
            </a:r>
            <a:endParaRPr sz="1800">
              <a:solidFill>
                <a:srgbClr val="00000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●"/>
            </a:pPr>
            <a:r>
              <a:rPr lang="en" sz="180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Sales Volume: $ 575,000 per month </a:t>
            </a:r>
            <a:endParaRPr sz="1800">
              <a:solidFill>
                <a:srgbClr val="00000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●"/>
            </a:pPr>
            <a:r>
              <a:rPr lang="en" sz="180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Opened every day, 13 hours a day</a:t>
            </a:r>
            <a:endParaRPr sz="1800">
              <a:solidFill>
                <a:srgbClr val="00000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35" name="Google Shape;33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05300" y="1410300"/>
            <a:ext cx="4323335" cy="2886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omentum">
  <a:themeElements>
    <a:clrScheme name="Momentum">
      <a:dk1>
        <a:srgbClr val="C0791B"/>
      </a:dk1>
      <a:lt1>
        <a:srgbClr val="FFFFFF"/>
      </a:lt1>
      <a:dk2>
        <a:srgbClr val="424242"/>
      </a:dk2>
      <a:lt2>
        <a:srgbClr val="8DD8D3"/>
      </a:lt2>
      <a:accent1>
        <a:srgbClr val="0B6374"/>
      </a:accent1>
      <a:accent2>
        <a:srgbClr val="FD5B58"/>
      </a:accent2>
      <a:accent3>
        <a:srgbClr val="599191"/>
      </a:accent3>
      <a:accent4>
        <a:srgbClr val="D7E6A3"/>
      </a:accent4>
      <a:accent5>
        <a:srgbClr val="27278B"/>
      </a:accent5>
      <a:accent6>
        <a:srgbClr val="D558AB"/>
      </a:accent6>
      <a:hlink>
        <a:srgbClr val="27278B"/>
      </a:hlink>
      <a:folHlink>
        <a:srgbClr val="2727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