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Ajax</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ef61a221b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ef61a221b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Jeffrey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ef61a221b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ef61a221b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f61a221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ef61a221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Ajax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f61a221b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ef61a221b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ef61a221b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ef61a221b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Nicholas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ef61a221b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ef61a221b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Kaeden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ef61a221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ef61a221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Joel: </a:t>
            </a:r>
            <a:endParaRPr/>
          </a:p>
          <a:p>
            <a:pPr indent="0" lvl="0" marL="0" rtl="0" algn="l">
              <a:spcBef>
                <a:spcPts val="0"/>
              </a:spcBef>
              <a:spcAft>
                <a:spcPts val="0"/>
              </a:spcAft>
              <a:buNone/>
            </a:pPr>
            <a:r>
              <a:rPr lang="en"/>
              <a:t>Thank you Kaedon</a:t>
            </a:r>
            <a:endParaRPr/>
          </a:p>
          <a:p>
            <a:pPr indent="0" lvl="0" marL="0" rtl="0" algn="l">
              <a:spcBef>
                <a:spcPts val="0"/>
              </a:spcBef>
              <a:spcAft>
                <a:spcPts val="0"/>
              </a:spcAft>
              <a:buNone/>
            </a:pPr>
            <a:r>
              <a:rPr lang="en"/>
              <a:t>Here we have the Organization Chart:</a:t>
            </a:r>
            <a:endParaRPr/>
          </a:p>
          <a:p>
            <a:pPr indent="0" lvl="0" marL="0" rtl="0" algn="l">
              <a:spcBef>
                <a:spcPts val="0"/>
              </a:spcBef>
              <a:spcAft>
                <a:spcPts val="0"/>
              </a:spcAft>
              <a:buNone/>
            </a:pPr>
            <a:r>
              <a:rPr lang="en"/>
              <a:t>	We have Kaeden at the top as CEO</a:t>
            </a:r>
            <a:endParaRPr/>
          </a:p>
          <a:p>
            <a:pPr indent="0" lvl="0" marL="0" rtl="0" algn="l">
              <a:spcBef>
                <a:spcPts val="0"/>
              </a:spcBef>
              <a:spcAft>
                <a:spcPts val="0"/>
              </a:spcAft>
              <a:buNone/>
            </a:pPr>
            <a:r>
              <a:rPr lang="en"/>
              <a:t>	Myself as Head of Marketing with Ajax as my sales Associate </a:t>
            </a:r>
            <a:endParaRPr/>
          </a:p>
          <a:p>
            <a:pPr indent="0" lvl="0" marL="0" rtl="0" algn="l">
              <a:spcBef>
                <a:spcPts val="0"/>
              </a:spcBef>
              <a:spcAft>
                <a:spcPts val="0"/>
              </a:spcAft>
              <a:buNone/>
            </a:pPr>
            <a:r>
              <a:rPr lang="en"/>
              <a:t>	</a:t>
            </a:r>
            <a:r>
              <a:rPr lang="en"/>
              <a:t>Jeffrey</a:t>
            </a:r>
            <a:r>
              <a:rPr lang="en"/>
              <a:t> as Head of Product </a:t>
            </a:r>
            <a:r>
              <a:rPr lang="en"/>
              <a:t>Development with Steve as the project engineer </a:t>
            </a:r>
            <a:endParaRPr/>
          </a:p>
          <a:p>
            <a:pPr indent="457200" lvl="0" marL="0" rtl="0" algn="l">
              <a:spcBef>
                <a:spcPts val="0"/>
              </a:spcBef>
              <a:spcAft>
                <a:spcPts val="0"/>
              </a:spcAft>
              <a:buNone/>
            </a:pPr>
            <a:r>
              <a:rPr lang="en"/>
              <a:t>Lastly Nick as Head of Services and Installations </a:t>
            </a:r>
            <a:r>
              <a:rPr lang="en"/>
              <a:t> </a:t>
            </a:r>
            <a:endParaRPr/>
          </a:p>
          <a:p>
            <a:pPr indent="0" lvl="0" marL="0" rtl="0" algn="l">
              <a:spcBef>
                <a:spcPts val="0"/>
              </a:spcBef>
              <a:spcAft>
                <a:spcPts val="0"/>
              </a:spcAft>
              <a:buNone/>
            </a:pPr>
            <a:r>
              <a:rPr lang="en"/>
              <a:t>Next we are going to talk about our profession background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f61a221b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ef61a221b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ef61a221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ef61a221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ef61a221b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ef61a221b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subTitle"/>
          </p:nvPr>
        </p:nvSpPr>
        <p:spPr>
          <a:xfrm>
            <a:off x="3141100" y="4011600"/>
            <a:ext cx="3470700" cy="50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Sales Team #6</a:t>
            </a:r>
            <a:endParaRPr/>
          </a:p>
        </p:txBody>
      </p:sp>
      <p:sp>
        <p:nvSpPr>
          <p:cNvPr id="135" name="Google Shape;135;p13"/>
          <p:cNvSpPr txBox="1"/>
          <p:nvPr/>
        </p:nvSpPr>
        <p:spPr>
          <a:xfrm>
            <a:off x="1137100" y="4397600"/>
            <a:ext cx="74787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latin typeface="Lato"/>
                <a:ea typeface="Lato"/>
                <a:cs typeface="Lato"/>
                <a:sym typeface="Lato"/>
              </a:rPr>
              <a:t>Team Members: Nicholas Frasca, Kaeden Fuller, Steve Gomez, Jeffery Estrada, Joel Mejia, Ajax Jackson</a:t>
            </a:r>
            <a:endParaRPr sz="1300">
              <a:solidFill>
                <a:schemeClr val="lt1"/>
              </a:solidFill>
              <a:latin typeface="Lato"/>
              <a:ea typeface="Lato"/>
              <a:cs typeface="Lato"/>
              <a:sym typeface="Lato"/>
            </a:endParaRPr>
          </a:p>
        </p:txBody>
      </p:sp>
      <p:pic>
        <p:nvPicPr>
          <p:cNvPr id="136" name="Google Shape;136;p13"/>
          <p:cNvPicPr preferRelativeResize="0"/>
          <p:nvPr/>
        </p:nvPicPr>
        <p:blipFill rotWithShape="1">
          <a:blip r:embed="rId3">
            <a:alphaModFix/>
          </a:blip>
          <a:srcRect b="-4839" l="0" r="0" t="4840"/>
          <a:stretch/>
        </p:blipFill>
        <p:spPr>
          <a:xfrm>
            <a:off x="7294046" y="0"/>
            <a:ext cx="2027978" cy="2222450"/>
          </a:xfrm>
          <a:prstGeom prst="rect">
            <a:avLst/>
          </a:prstGeom>
          <a:noFill/>
          <a:ln>
            <a:noFill/>
          </a:ln>
        </p:spPr>
      </p:pic>
      <p:pic>
        <p:nvPicPr>
          <p:cNvPr id="137" name="Google Shape;137;p13"/>
          <p:cNvPicPr preferRelativeResize="0"/>
          <p:nvPr/>
        </p:nvPicPr>
        <p:blipFill>
          <a:blip r:embed="rId4">
            <a:alphaModFix/>
          </a:blip>
          <a:stretch>
            <a:fillRect/>
          </a:stretch>
        </p:blipFill>
        <p:spPr>
          <a:xfrm>
            <a:off x="2646025" y="1355662"/>
            <a:ext cx="4137876" cy="2605774"/>
          </a:xfrm>
          <a:prstGeom prst="rect">
            <a:avLst/>
          </a:prstGeom>
          <a:noFill/>
          <a:ln>
            <a:noFill/>
          </a:ln>
        </p:spPr>
      </p:pic>
      <p:sp>
        <p:nvSpPr>
          <p:cNvPr id="138" name="Google Shape;138;p13"/>
          <p:cNvSpPr/>
          <p:nvPr/>
        </p:nvSpPr>
        <p:spPr>
          <a:xfrm>
            <a:off x="2163525" y="413375"/>
            <a:ext cx="5425873" cy="5060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FLOW BTTR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Conclusion</a:t>
            </a:r>
            <a:endParaRPr/>
          </a:p>
        </p:txBody>
      </p:sp>
      <p:sp>
        <p:nvSpPr>
          <p:cNvPr id="216" name="Google Shape;216;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FLOW BTTR is a company originating from miami and founded by 6 UCF Alumni striving to increase savings on water bills, provide higher quality water and protect the environment from excess waste. </a:t>
            </a:r>
            <a:endParaRPr/>
          </a:p>
          <a:p>
            <a:pPr indent="0" lvl="0" marL="0" rtl="0" algn="l">
              <a:spcBef>
                <a:spcPts val="1200"/>
              </a:spcBef>
              <a:spcAft>
                <a:spcPts val="0"/>
              </a:spcAft>
              <a:buNone/>
            </a:pPr>
            <a:r>
              <a:rPr lang="en"/>
              <a:t>FLOW BTTR works with small to middle size restaurants by installing newly improved water pipes that lead to less water leaks, in turn reducing waste water that typically leads to pollution and a healthier environment.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References</a:t>
            </a:r>
            <a:endParaRPr/>
          </a:p>
        </p:txBody>
      </p:sp>
      <p:sp>
        <p:nvSpPr>
          <p:cNvPr id="222" name="Google Shape;222;p23"/>
          <p:cNvSpPr txBox="1"/>
          <p:nvPr>
            <p:ph idx="1" type="body"/>
          </p:nvPr>
        </p:nvSpPr>
        <p:spPr>
          <a:xfrm>
            <a:off x="1297500" y="1412575"/>
            <a:ext cx="7038900" cy="2911200"/>
          </a:xfrm>
          <a:prstGeom prst="rect">
            <a:avLst/>
          </a:prstGeom>
        </p:spPr>
        <p:txBody>
          <a:bodyPr anchorCtr="0" anchor="t" bIns="91425" lIns="91425" spcFirstLastPara="1" rIns="91425" wrap="square" tIns="91425">
            <a:normAutofit fontScale="77500" lnSpcReduction="20000"/>
          </a:bodyPr>
          <a:lstStyle/>
          <a:p>
            <a:pPr indent="-12700" lvl="0" marL="355600" rtl="0" algn="l">
              <a:spcBef>
                <a:spcPts val="1200"/>
              </a:spcBef>
              <a:spcAft>
                <a:spcPts val="0"/>
              </a:spcAft>
              <a:buNone/>
            </a:pPr>
            <a:r>
              <a:rPr lang="en" sz="1100">
                <a:latin typeface="Arial"/>
                <a:ea typeface="Arial"/>
                <a:cs typeface="Arial"/>
                <a:sym typeface="Arial"/>
              </a:rPr>
              <a:t>United Nations. (n.d.). </a:t>
            </a:r>
            <a:r>
              <a:rPr i="1" lang="en" sz="1100">
                <a:latin typeface="Arial"/>
                <a:ea typeface="Arial"/>
                <a:cs typeface="Arial"/>
                <a:sym typeface="Arial"/>
              </a:rPr>
              <a:t>The 17 goals | sustainable development</a:t>
            </a:r>
            <a:r>
              <a:rPr lang="en" sz="1100">
                <a:latin typeface="Arial"/>
                <a:ea typeface="Arial"/>
                <a:cs typeface="Arial"/>
                <a:sym typeface="Arial"/>
              </a:rPr>
              <a:t>. United Nations. https://sdgs.un.org/goals </a:t>
            </a:r>
            <a:endParaRPr sz="1100">
              <a:latin typeface="Arial"/>
              <a:ea typeface="Arial"/>
              <a:cs typeface="Arial"/>
              <a:sym typeface="Arial"/>
            </a:endParaRPr>
          </a:p>
          <a:p>
            <a:pPr indent="-12700" lvl="0" marL="355600" rtl="0" algn="l">
              <a:spcBef>
                <a:spcPts val="1200"/>
              </a:spcBef>
              <a:spcAft>
                <a:spcPts val="0"/>
              </a:spcAft>
              <a:buNone/>
            </a:pPr>
            <a:r>
              <a:t/>
            </a:r>
            <a:endParaRPr sz="1100">
              <a:latin typeface="Arial"/>
              <a:ea typeface="Arial"/>
              <a:cs typeface="Arial"/>
              <a:sym typeface="Arial"/>
            </a:endParaRPr>
          </a:p>
          <a:p>
            <a:pPr indent="-12700" lvl="0" marL="355600" rtl="0" algn="l">
              <a:spcBef>
                <a:spcPts val="1200"/>
              </a:spcBef>
              <a:spcAft>
                <a:spcPts val="0"/>
              </a:spcAft>
              <a:buNone/>
            </a:pPr>
            <a:r>
              <a:rPr lang="en" sz="1100">
                <a:latin typeface="Arial"/>
                <a:ea typeface="Arial"/>
                <a:cs typeface="Arial"/>
                <a:sym typeface="Arial"/>
              </a:rPr>
              <a:t>Stricklin, T. (2023, September 21). </a:t>
            </a:r>
            <a:r>
              <a:rPr i="1" lang="en" sz="1100">
                <a:latin typeface="Arial"/>
                <a:ea typeface="Arial"/>
                <a:cs typeface="Arial"/>
                <a:sym typeface="Arial"/>
              </a:rPr>
              <a:t>9 health benefits you didn’t know filtered water provides</a:t>
            </a:r>
            <a:r>
              <a:rPr lang="en" sz="1100">
                <a:latin typeface="Arial"/>
                <a:ea typeface="Arial"/>
                <a:cs typeface="Arial"/>
                <a:sym typeface="Arial"/>
              </a:rPr>
              <a:t>. SpringWell Water Filtration Systems. https://www.springwellwater.com/9-health-benefits-of-filtered-water/ </a:t>
            </a:r>
            <a:endParaRPr sz="1100">
              <a:latin typeface="Arial"/>
              <a:ea typeface="Arial"/>
              <a:cs typeface="Arial"/>
              <a:sym typeface="Arial"/>
            </a:endParaRPr>
          </a:p>
          <a:p>
            <a:pPr indent="-12700" lvl="0" marL="355600" rtl="0" algn="l">
              <a:spcBef>
                <a:spcPts val="1200"/>
              </a:spcBef>
              <a:spcAft>
                <a:spcPts val="0"/>
              </a:spcAft>
              <a:buNone/>
            </a:pPr>
            <a:r>
              <a:t/>
            </a:r>
            <a:endParaRPr sz="1100">
              <a:latin typeface="Arial"/>
              <a:ea typeface="Arial"/>
              <a:cs typeface="Arial"/>
              <a:sym typeface="Arial"/>
            </a:endParaRPr>
          </a:p>
          <a:p>
            <a:pPr indent="-12700" lvl="0" marL="355600" rtl="0" algn="l">
              <a:spcBef>
                <a:spcPts val="1200"/>
              </a:spcBef>
              <a:spcAft>
                <a:spcPts val="0"/>
              </a:spcAft>
              <a:buNone/>
            </a:pPr>
            <a:r>
              <a:rPr lang="en" sz="1100">
                <a:solidFill>
                  <a:srgbClr val="FFFFFF"/>
                </a:solidFill>
                <a:latin typeface="Arial"/>
                <a:ea typeface="Arial"/>
                <a:cs typeface="Arial"/>
                <a:sym typeface="Arial"/>
              </a:rPr>
              <a:t>Puragain Water. (2023, June 12). </a:t>
            </a:r>
            <a:r>
              <a:rPr i="1" lang="en" sz="1100">
                <a:solidFill>
                  <a:srgbClr val="FFFFFF"/>
                </a:solidFill>
                <a:latin typeface="Arial"/>
                <a:ea typeface="Arial"/>
                <a:cs typeface="Arial"/>
                <a:sym typeface="Arial"/>
              </a:rPr>
              <a:t>10 benefits of home filtered water: Puragain water</a:t>
            </a:r>
            <a:r>
              <a:rPr lang="en" sz="1100">
                <a:solidFill>
                  <a:srgbClr val="FFFFFF"/>
                </a:solidFill>
                <a:latin typeface="Arial"/>
                <a:ea typeface="Arial"/>
                <a:cs typeface="Arial"/>
                <a:sym typeface="Arial"/>
              </a:rPr>
              <a:t>. Puragain Water | Whole House Water Filtration &amp; Water Softening Systems. https://www.puragainwater.com/10-benefits-of-home-filtered-water/#:~:text=Avoid%20Water%20Contamination&amp;text=If%20your%20water%20supply%20is,bacteria%2C%20and%20hazardous%20biological%20material </a:t>
            </a:r>
            <a:endParaRPr/>
          </a:p>
          <a:p>
            <a:pPr indent="-12700" lvl="0" marL="355600" rtl="0" algn="l">
              <a:spcBef>
                <a:spcPts val="1200"/>
              </a:spcBef>
              <a:spcAft>
                <a:spcPts val="0"/>
              </a:spcAft>
              <a:buNone/>
            </a:pPr>
            <a:r>
              <a:t/>
            </a:r>
            <a:endParaRPr/>
          </a:p>
          <a:p>
            <a:pPr indent="-12700" lvl="0" marL="355600" rtl="0" algn="l">
              <a:spcBef>
                <a:spcPts val="1200"/>
              </a:spcBef>
              <a:spcAft>
                <a:spcPts val="0"/>
              </a:spcAft>
              <a:buNone/>
            </a:pPr>
            <a:r>
              <a:rPr lang="en" sz="1100">
                <a:solidFill>
                  <a:srgbClr val="FFFFFF"/>
                </a:solidFill>
                <a:latin typeface="Arial"/>
                <a:ea typeface="Arial"/>
                <a:cs typeface="Arial"/>
                <a:sym typeface="Arial"/>
              </a:rPr>
              <a:t>Stricklin, T. (2023, February 14). </a:t>
            </a:r>
            <a:r>
              <a:rPr i="1" lang="en" sz="1100">
                <a:solidFill>
                  <a:srgbClr val="FFFFFF"/>
                </a:solidFill>
                <a:latin typeface="Arial"/>
                <a:ea typeface="Arial"/>
                <a:cs typeface="Arial"/>
                <a:sym typeface="Arial"/>
              </a:rPr>
              <a:t>9 health benefits you didn’t know filtered water provides</a:t>
            </a:r>
            <a:r>
              <a:rPr lang="en" sz="1100">
                <a:solidFill>
                  <a:srgbClr val="FFFFFF"/>
                </a:solidFill>
                <a:latin typeface="Arial"/>
                <a:ea typeface="Arial"/>
                <a:cs typeface="Arial"/>
                <a:sym typeface="Arial"/>
              </a:rPr>
              <a:t>. SpringWell Water Filtration Systems. https://www.springwellwater.com/9-health-benefits-of-filtered-water/ </a:t>
            </a:r>
            <a:endParaRPr sz="1100">
              <a:solidFill>
                <a:srgbClr val="FFFFFF"/>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Table of Contents</a:t>
            </a:r>
            <a:endParaRPr/>
          </a:p>
        </p:txBody>
      </p:sp>
      <p:sp>
        <p:nvSpPr>
          <p:cNvPr id="144" name="Google Shape;144;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Company Product and Service</a:t>
            </a:r>
            <a:endParaRPr/>
          </a:p>
          <a:p>
            <a:pPr indent="0" lvl="0" marL="0" rtl="0" algn="l">
              <a:spcBef>
                <a:spcPts val="1200"/>
              </a:spcBef>
              <a:spcAft>
                <a:spcPts val="0"/>
              </a:spcAft>
              <a:buNone/>
            </a:pPr>
            <a:r>
              <a:rPr lang="en"/>
              <a:t>Mission Statement</a:t>
            </a:r>
            <a:endParaRPr/>
          </a:p>
          <a:p>
            <a:pPr indent="0" lvl="0" marL="0" rtl="0" algn="l">
              <a:spcBef>
                <a:spcPts val="1200"/>
              </a:spcBef>
              <a:spcAft>
                <a:spcPts val="0"/>
              </a:spcAft>
              <a:buNone/>
            </a:pPr>
            <a:r>
              <a:rPr lang="en"/>
              <a:t>Company Background</a:t>
            </a:r>
            <a:endParaRPr/>
          </a:p>
          <a:p>
            <a:pPr indent="0" lvl="0" marL="0" rtl="0" algn="l">
              <a:spcBef>
                <a:spcPts val="1200"/>
              </a:spcBef>
              <a:spcAft>
                <a:spcPts val="0"/>
              </a:spcAft>
              <a:buNone/>
            </a:pPr>
            <a:r>
              <a:rPr lang="en"/>
              <a:t>Organizational</a:t>
            </a:r>
            <a:r>
              <a:rPr lang="en"/>
              <a:t> Chart</a:t>
            </a:r>
            <a:endParaRPr/>
          </a:p>
          <a:p>
            <a:pPr indent="0" lvl="0" marL="0" rtl="0" algn="l">
              <a:spcBef>
                <a:spcPts val="1200"/>
              </a:spcBef>
              <a:spcAft>
                <a:spcPts val="0"/>
              </a:spcAft>
              <a:buNone/>
            </a:pPr>
            <a:r>
              <a:rPr lang="en"/>
              <a:t>Professional Background</a:t>
            </a:r>
            <a:endParaRPr/>
          </a:p>
          <a:p>
            <a:pPr indent="0" lvl="0" marL="0" rtl="0" algn="l">
              <a:spcBef>
                <a:spcPts val="1200"/>
              </a:spcBef>
              <a:spcAft>
                <a:spcPts val="0"/>
              </a:spcAft>
              <a:buNone/>
            </a:pPr>
            <a:r>
              <a:rPr lang="en"/>
              <a:t>Conclusion</a:t>
            </a:r>
            <a:endParaRPr/>
          </a:p>
          <a:p>
            <a:pPr indent="0" lvl="0" marL="0" rtl="0" algn="l">
              <a:spcBef>
                <a:spcPts val="1200"/>
              </a:spcBef>
              <a:spcAft>
                <a:spcPts val="1200"/>
              </a:spcAft>
              <a:buNone/>
            </a:pPr>
            <a:r>
              <a:rPr lang="en"/>
              <a:t>References</a:t>
            </a:r>
            <a:endParaRPr/>
          </a:p>
        </p:txBody>
      </p:sp>
      <p:pic>
        <p:nvPicPr>
          <p:cNvPr id="145" name="Google Shape;145;p14"/>
          <p:cNvPicPr preferRelativeResize="0"/>
          <p:nvPr/>
        </p:nvPicPr>
        <p:blipFill>
          <a:blip r:embed="rId3">
            <a:alphaModFix/>
          </a:blip>
          <a:stretch>
            <a:fillRect/>
          </a:stretch>
        </p:blipFill>
        <p:spPr>
          <a:xfrm>
            <a:off x="4042275" y="1680125"/>
            <a:ext cx="4949400" cy="329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Company Product and Service</a:t>
            </a:r>
            <a:endParaRPr/>
          </a:p>
        </p:txBody>
      </p:sp>
      <p:pic>
        <p:nvPicPr>
          <p:cNvPr id="151" name="Google Shape;151;p15"/>
          <p:cNvPicPr preferRelativeResize="0"/>
          <p:nvPr/>
        </p:nvPicPr>
        <p:blipFill>
          <a:blip r:embed="rId3">
            <a:alphaModFix/>
          </a:blip>
          <a:stretch>
            <a:fillRect/>
          </a:stretch>
        </p:blipFill>
        <p:spPr>
          <a:xfrm>
            <a:off x="7474574" y="781663"/>
            <a:ext cx="1511525" cy="1656475"/>
          </a:xfrm>
          <a:prstGeom prst="rect">
            <a:avLst/>
          </a:prstGeom>
          <a:noFill/>
          <a:ln>
            <a:noFill/>
          </a:ln>
        </p:spPr>
      </p:pic>
      <p:pic>
        <p:nvPicPr>
          <p:cNvPr descr="5 Tips for Installing Water Lines in Your Home | Baylor Heating &amp; Air  Conditioning, Inc." id="152" name="Google Shape;152;p15"/>
          <p:cNvPicPr preferRelativeResize="0"/>
          <p:nvPr/>
        </p:nvPicPr>
        <p:blipFill>
          <a:blip r:embed="rId4">
            <a:alphaModFix/>
          </a:blip>
          <a:stretch>
            <a:fillRect/>
          </a:stretch>
        </p:blipFill>
        <p:spPr>
          <a:xfrm>
            <a:off x="0" y="2721565"/>
            <a:ext cx="3632875" cy="2421925"/>
          </a:xfrm>
          <a:prstGeom prst="rect">
            <a:avLst/>
          </a:prstGeom>
          <a:noFill/>
          <a:ln>
            <a:noFill/>
          </a:ln>
        </p:spPr>
      </p:pic>
      <p:sp>
        <p:nvSpPr>
          <p:cNvPr id="153" name="Google Shape;153;p15"/>
          <p:cNvSpPr txBox="1"/>
          <p:nvPr/>
        </p:nvSpPr>
        <p:spPr>
          <a:xfrm>
            <a:off x="5215350" y="-1646950"/>
            <a:ext cx="917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154" name="Google Shape;154;p15"/>
          <p:cNvSpPr/>
          <p:nvPr/>
        </p:nvSpPr>
        <p:spPr>
          <a:xfrm>
            <a:off x="1297500" y="1307849"/>
            <a:ext cx="6177080" cy="6041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FLOW BTTR</a:t>
            </a:r>
          </a:p>
        </p:txBody>
      </p:sp>
      <p:sp>
        <p:nvSpPr>
          <p:cNvPr id="155" name="Google Shape;155;p15"/>
          <p:cNvSpPr/>
          <p:nvPr/>
        </p:nvSpPr>
        <p:spPr>
          <a:xfrm>
            <a:off x="3787926" y="2721575"/>
            <a:ext cx="5198180" cy="3849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Product Features</a:t>
            </a:r>
          </a:p>
        </p:txBody>
      </p:sp>
      <p:sp>
        <p:nvSpPr>
          <p:cNvPr id="156" name="Google Shape;156;p15"/>
          <p:cNvSpPr txBox="1"/>
          <p:nvPr/>
        </p:nvSpPr>
        <p:spPr>
          <a:xfrm>
            <a:off x="3787963" y="3275800"/>
            <a:ext cx="5198100" cy="15855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 sz="1300">
                <a:solidFill>
                  <a:schemeClr val="lt1"/>
                </a:solidFill>
                <a:latin typeface="Lato"/>
                <a:ea typeface="Lato"/>
                <a:cs typeface="Lato"/>
                <a:sym typeface="Lato"/>
              </a:rPr>
              <a:t>Decreases water waste</a:t>
            </a:r>
            <a:endParaRPr sz="1300">
              <a:solidFill>
                <a:schemeClr val="lt1"/>
              </a:solidFill>
              <a:latin typeface="Lato"/>
              <a:ea typeface="Lato"/>
              <a:cs typeface="Lato"/>
              <a:sym typeface="Lato"/>
            </a:endParaRPr>
          </a:p>
          <a:p>
            <a:pPr indent="0" lvl="0" marL="0" rtl="0" algn="l">
              <a:lnSpc>
                <a:spcPct val="200000"/>
              </a:lnSpc>
              <a:spcBef>
                <a:spcPts val="0"/>
              </a:spcBef>
              <a:spcAft>
                <a:spcPts val="0"/>
              </a:spcAft>
              <a:buNone/>
            </a:pPr>
            <a:r>
              <a:rPr lang="en" sz="1300">
                <a:solidFill>
                  <a:schemeClr val="lt1"/>
                </a:solidFill>
                <a:latin typeface="Lato"/>
                <a:ea typeface="Lato"/>
                <a:cs typeface="Lato"/>
                <a:sym typeface="Lato"/>
              </a:rPr>
              <a:t>Improves quality of water</a:t>
            </a:r>
            <a:endParaRPr sz="1300">
              <a:solidFill>
                <a:schemeClr val="lt1"/>
              </a:solidFill>
              <a:latin typeface="Lato"/>
              <a:ea typeface="Lato"/>
              <a:cs typeface="Lato"/>
              <a:sym typeface="Lato"/>
            </a:endParaRPr>
          </a:p>
          <a:p>
            <a:pPr indent="0" lvl="0" marL="0" rtl="0" algn="l">
              <a:lnSpc>
                <a:spcPct val="200000"/>
              </a:lnSpc>
              <a:spcBef>
                <a:spcPts val="0"/>
              </a:spcBef>
              <a:spcAft>
                <a:spcPts val="0"/>
              </a:spcAft>
              <a:buNone/>
            </a:pPr>
            <a:r>
              <a:rPr lang="en" sz="1300">
                <a:solidFill>
                  <a:schemeClr val="lt1"/>
                </a:solidFill>
                <a:latin typeface="Lato"/>
                <a:ea typeface="Lato"/>
                <a:cs typeface="Lato"/>
                <a:sym typeface="Lato"/>
              </a:rPr>
              <a:t>Reduces number of water leaks</a:t>
            </a:r>
            <a:endParaRPr sz="1300">
              <a:solidFill>
                <a:schemeClr val="lt1"/>
              </a:solidFill>
              <a:latin typeface="Lato"/>
              <a:ea typeface="Lato"/>
              <a:cs typeface="Lato"/>
              <a:sym typeface="Lato"/>
            </a:endParaRPr>
          </a:p>
          <a:p>
            <a:pPr indent="0" lvl="0" marL="0" rtl="0" algn="l">
              <a:lnSpc>
                <a:spcPct val="200000"/>
              </a:lnSpc>
              <a:spcBef>
                <a:spcPts val="0"/>
              </a:spcBef>
              <a:spcAft>
                <a:spcPts val="0"/>
              </a:spcAft>
              <a:buNone/>
            </a:pPr>
            <a:r>
              <a:rPr lang="en" sz="1300">
                <a:solidFill>
                  <a:schemeClr val="lt1"/>
                </a:solidFill>
                <a:latin typeface="Lato"/>
                <a:ea typeface="Lato"/>
                <a:cs typeface="Lato"/>
                <a:sym typeface="Lato"/>
              </a:rPr>
              <a:t>More accurately measures the amount of water flow</a:t>
            </a:r>
            <a:endParaRPr sz="13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Mission</a:t>
            </a:r>
            <a:r>
              <a:rPr lang="en"/>
              <a:t> Statement</a:t>
            </a:r>
            <a:endParaRPr/>
          </a:p>
        </p:txBody>
      </p:sp>
      <p:sp>
        <p:nvSpPr>
          <p:cNvPr id="162" name="Google Shape;162;p16"/>
          <p:cNvSpPr txBox="1"/>
          <p:nvPr>
            <p:ph idx="1" type="body"/>
          </p:nvPr>
        </p:nvSpPr>
        <p:spPr>
          <a:xfrm>
            <a:off x="1028725" y="1307850"/>
            <a:ext cx="7386000" cy="32682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sz="1200">
                <a:latin typeface="Arial"/>
                <a:ea typeface="Arial"/>
                <a:cs typeface="Arial"/>
                <a:sym typeface="Arial"/>
              </a:rPr>
              <a:t>“The restaurant industry is filled with mismanagement of water. The industry standard is 24 gallons per seat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and FLOW BTTR is on a mission to bring that down and help small businesses save money”</a:t>
            </a:r>
            <a:endParaRPr sz="1200">
              <a:latin typeface="Arial"/>
              <a:ea typeface="Arial"/>
              <a:cs typeface="Arial"/>
              <a:sym typeface="Arial"/>
            </a:endParaRPr>
          </a:p>
          <a:p>
            <a:pPr indent="0" lvl="0" marL="0" marR="0" rtl="0" algn="l">
              <a:spcBef>
                <a:spcPts val="0"/>
              </a:spcBef>
              <a:spcAft>
                <a:spcPts val="0"/>
              </a:spcAft>
              <a:buNone/>
            </a:pPr>
            <a:r>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What do you do?: Provide businesses with a water filter that will save their business money as well as reduce</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contaminants in the water.</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How do you do it?: Will professionally install the water filters into your water system.</a:t>
            </a:r>
            <a:endParaRPr sz="1200">
              <a:latin typeface="Arial"/>
              <a:ea typeface="Arial"/>
              <a:cs typeface="Arial"/>
              <a:sym typeface="Arial"/>
            </a:endParaRPr>
          </a:p>
          <a:p>
            <a:pPr indent="0" lvl="0" marL="0" marR="0" rtl="0" algn="l">
              <a:spcBef>
                <a:spcPts val="0"/>
              </a:spcBef>
              <a:spcAft>
                <a:spcPts val="0"/>
              </a:spcAft>
              <a:buNone/>
            </a:pPr>
            <a:r>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Whom we do it for: Restaurants that are looking to save money on their water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Bill &amp; improve the quality of their water pipes</a:t>
            </a:r>
            <a:endParaRPr sz="1200">
              <a:latin typeface="Arial"/>
              <a:ea typeface="Arial"/>
              <a:cs typeface="Arial"/>
              <a:sym typeface="Arial"/>
            </a:endParaRPr>
          </a:p>
          <a:p>
            <a:pPr indent="0" lvl="0" marL="0" marR="0" rtl="0" algn="l">
              <a:spcBef>
                <a:spcPts val="0"/>
              </a:spcBef>
              <a:spcAft>
                <a:spcPts val="0"/>
              </a:spcAft>
              <a:buNone/>
            </a:pPr>
            <a:r>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The value we offer: The opportunity to save money on their water bill, reduce the contaminants </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in their water, and preventing leaks thus extending the life of a businesses</a:t>
            </a:r>
            <a:endParaRPr sz="1200">
              <a:latin typeface="Arial"/>
              <a:ea typeface="Arial"/>
              <a:cs typeface="Arial"/>
              <a:sym typeface="Arial"/>
            </a:endParaRPr>
          </a:p>
          <a:p>
            <a:pPr indent="0" lvl="0" marL="0" marR="0" rtl="0" algn="l">
              <a:spcBef>
                <a:spcPts val="0"/>
              </a:spcBef>
              <a:spcAft>
                <a:spcPts val="0"/>
              </a:spcAft>
              <a:buNone/>
            </a:pPr>
            <a:r>
              <a:rPr lang="en" sz="1200">
                <a:latin typeface="Arial"/>
                <a:ea typeface="Arial"/>
                <a:cs typeface="Arial"/>
                <a:sym typeface="Arial"/>
              </a:rPr>
              <a:t>plumbing system.</a:t>
            </a:r>
            <a:endParaRPr sz="1200">
              <a:latin typeface="Arial"/>
              <a:ea typeface="Arial"/>
              <a:cs typeface="Arial"/>
              <a:sym typeface="Arial"/>
            </a:endParaRPr>
          </a:p>
          <a:p>
            <a:pPr indent="0" lvl="0" marL="0" marR="0" rtl="0" algn="l">
              <a:spcBef>
                <a:spcPts val="0"/>
              </a:spcBef>
              <a:spcAft>
                <a:spcPts val="0"/>
              </a:spcAft>
              <a:buNone/>
            </a:pPr>
            <a:r>
              <a:t/>
            </a:r>
            <a:endParaRPr sz="1200">
              <a:latin typeface="Arial"/>
              <a:ea typeface="Arial"/>
              <a:cs typeface="Arial"/>
              <a:sym typeface="Arial"/>
            </a:endParaRPr>
          </a:p>
          <a:p>
            <a:pPr indent="0" lvl="0" marL="0" marR="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1200"/>
              </a:spcAft>
              <a:buNone/>
            </a:pPr>
            <a:r>
              <a:t/>
            </a:r>
            <a:endParaRPr sz="1200">
              <a:latin typeface="Arial"/>
              <a:ea typeface="Arial"/>
              <a:cs typeface="Arial"/>
              <a:sym typeface="Arial"/>
            </a:endParaRPr>
          </a:p>
        </p:txBody>
      </p:sp>
      <p:sp>
        <p:nvSpPr>
          <p:cNvPr id="163" name="Google Shape;163;p16"/>
          <p:cNvSpPr txBox="1"/>
          <p:nvPr/>
        </p:nvSpPr>
        <p:spPr>
          <a:xfrm flipH="1">
            <a:off x="9144075" y="5060850"/>
            <a:ext cx="177300" cy="1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164" name="Google Shape;164;p16"/>
          <p:cNvSpPr/>
          <p:nvPr/>
        </p:nvSpPr>
        <p:spPr>
          <a:xfrm>
            <a:off x="920850" y="2055375"/>
            <a:ext cx="106800" cy="12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5" name="Google Shape;165;p16"/>
          <p:cNvSpPr/>
          <p:nvPr/>
        </p:nvSpPr>
        <p:spPr>
          <a:xfrm>
            <a:off x="920850" y="2664975"/>
            <a:ext cx="106800" cy="12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6" name="Google Shape;166;p16"/>
          <p:cNvSpPr/>
          <p:nvPr/>
        </p:nvSpPr>
        <p:spPr>
          <a:xfrm>
            <a:off x="920850" y="3122175"/>
            <a:ext cx="106800" cy="12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7" name="Google Shape;167;p16"/>
          <p:cNvSpPr/>
          <p:nvPr/>
        </p:nvSpPr>
        <p:spPr>
          <a:xfrm>
            <a:off x="920850" y="3731775"/>
            <a:ext cx="106800" cy="122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Company Background</a:t>
            </a:r>
            <a:endParaRPr/>
          </a:p>
        </p:txBody>
      </p:sp>
      <p:sp>
        <p:nvSpPr>
          <p:cNvPr id="173" name="Google Shape;173;p17"/>
          <p:cNvSpPr txBox="1"/>
          <p:nvPr>
            <p:ph idx="1" type="body"/>
          </p:nvPr>
        </p:nvSpPr>
        <p:spPr>
          <a:xfrm>
            <a:off x="210075" y="1627225"/>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1400"/>
              <a:t>When: Flow Bttr was founded in August of 2020</a:t>
            </a:r>
            <a:endParaRPr sz="1400"/>
          </a:p>
          <a:p>
            <a:pPr indent="0" lvl="0" marL="0" rtl="0" algn="l">
              <a:spcBef>
                <a:spcPts val="1200"/>
              </a:spcBef>
              <a:spcAft>
                <a:spcPts val="0"/>
              </a:spcAft>
              <a:buNone/>
            </a:pPr>
            <a:r>
              <a:rPr lang="en" sz="1400"/>
              <a:t>Where: Flow Bttr was brought to fruition in the bustling city of Miami, Florida.</a:t>
            </a:r>
            <a:endParaRPr sz="1400"/>
          </a:p>
          <a:p>
            <a:pPr indent="0" lvl="0" marL="0" rtl="0" algn="l">
              <a:spcBef>
                <a:spcPts val="1200"/>
              </a:spcBef>
              <a:spcAft>
                <a:spcPts val="0"/>
              </a:spcAft>
              <a:buNone/>
            </a:pPr>
            <a:r>
              <a:rPr lang="en" sz="1400"/>
              <a:t>Who: A group of UCF alumni who saw an </a:t>
            </a:r>
            <a:r>
              <a:rPr lang="en" sz="1400"/>
              <a:t>opportunity</a:t>
            </a:r>
            <a:r>
              <a:rPr lang="en" sz="1400"/>
              <a:t>, and vacancy for a spot waiting to be filled.</a:t>
            </a:r>
            <a:endParaRPr sz="1400"/>
          </a:p>
          <a:p>
            <a:pPr indent="0" lvl="0" marL="0" rtl="0" algn="l">
              <a:spcBef>
                <a:spcPts val="1200"/>
              </a:spcBef>
              <a:spcAft>
                <a:spcPts val="1200"/>
              </a:spcAft>
              <a:buNone/>
            </a:pPr>
            <a:r>
              <a:rPr lang="en" sz="1400"/>
              <a:t>Why: We saw first hand how much </a:t>
            </a:r>
            <a:r>
              <a:rPr lang="en" sz="1400"/>
              <a:t>restaurants spend on water, as well as how much they need to ensure the water they provide is up to regulation.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8"/>
          <p:cNvPicPr preferRelativeResize="0"/>
          <p:nvPr/>
        </p:nvPicPr>
        <p:blipFill>
          <a:blip r:embed="rId3">
            <a:alphaModFix/>
          </a:blip>
          <a:stretch>
            <a:fillRect/>
          </a:stretch>
        </p:blipFill>
        <p:spPr>
          <a:xfrm>
            <a:off x="2290999" y="0"/>
            <a:ext cx="6853001" cy="5143499"/>
          </a:xfrm>
          <a:prstGeom prst="rect">
            <a:avLst/>
          </a:prstGeom>
          <a:noFill/>
          <a:ln>
            <a:noFill/>
          </a:ln>
        </p:spPr>
      </p:pic>
      <p:pic>
        <p:nvPicPr>
          <p:cNvPr id="179" name="Google Shape;179;p18"/>
          <p:cNvPicPr preferRelativeResize="0"/>
          <p:nvPr/>
        </p:nvPicPr>
        <p:blipFill>
          <a:blip r:embed="rId4">
            <a:alphaModFix/>
          </a:blip>
          <a:stretch>
            <a:fillRect/>
          </a:stretch>
        </p:blipFill>
        <p:spPr>
          <a:xfrm>
            <a:off x="337249" y="2122800"/>
            <a:ext cx="1511525" cy="1656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Professional Background</a:t>
            </a:r>
            <a:endParaRPr/>
          </a:p>
        </p:txBody>
      </p:sp>
      <p:sp>
        <p:nvSpPr>
          <p:cNvPr id="185" name="Google Shape;185;p19"/>
          <p:cNvSpPr txBox="1"/>
          <p:nvPr>
            <p:ph idx="1" type="body"/>
          </p:nvPr>
        </p:nvSpPr>
        <p:spPr>
          <a:xfrm>
            <a:off x="1531550" y="1912775"/>
            <a:ext cx="3146100" cy="240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Ajax is a Sales associate with Flow BTTR focused on selling quality products and services to local Florida businesses. With 2 years of sales experiences in CFL and a bachelors from the University of Central Florida, Ajax is equipped the </a:t>
            </a:r>
            <a:r>
              <a:rPr lang="en"/>
              <a:t>with skills to bring our quality products to lower the costs of running a business in our local area</a:t>
            </a:r>
            <a:r>
              <a:rPr lang="en"/>
              <a:t> </a:t>
            </a:r>
            <a:endParaRPr/>
          </a:p>
        </p:txBody>
      </p:sp>
      <p:pic>
        <p:nvPicPr>
          <p:cNvPr id="186" name="Google Shape;186;p19"/>
          <p:cNvPicPr preferRelativeResize="0"/>
          <p:nvPr/>
        </p:nvPicPr>
        <p:blipFill>
          <a:blip r:embed="rId3">
            <a:alphaModFix/>
          </a:blip>
          <a:stretch>
            <a:fillRect/>
          </a:stretch>
        </p:blipFill>
        <p:spPr>
          <a:xfrm>
            <a:off x="210927" y="2405850"/>
            <a:ext cx="1086583" cy="1415349"/>
          </a:xfrm>
          <a:prstGeom prst="rect">
            <a:avLst/>
          </a:prstGeom>
          <a:noFill/>
          <a:ln>
            <a:noFill/>
          </a:ln>
        </p:spPr>
      </p:pic>
      <p:sp>
        <p:nvSpPr>
          <p:cNvPr id="187" name="Google Shape;187;p19"/>
          <p:cNvSpPr txBox="1"/>
          <p:nvPr>
            <p:ph idx="1" type="body"/>
          </p:nvPr>
        </p:nvSpPr>
        <p:spPr>
          <a:xfrm>
            <a:off x="6283800" y="1870425"/>
            <a:ext cx="26919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Meet Jeffery Estrada Originating from O</a:t>
            </a:r>
            <a:r>
              <a:rPr lang="en"/>
              <a:t>rlando</a:t>
            </a:r>
            <a:r>
              <a:rPr lang="en"/>
              <a:t> Florida . A UCF alumni with 4 years of experience in product development. Dedicated to providing businesses with efficient water consumption with Flow BTTR services and product</a:t>
            </a:r>
            <a:endParaRPr/>
          </a:p>
        </p:txBody>
      </p:sp>
      <p:pic>
        <p:nvPicPr>
          <p:cNvPr id="188" name="Google Shape;188;p19"/>
          <p:cNvPicPr preferRelativeResize="0"/>
          <p:nvPr/>
        </p:nvPicPr>
        <p:blipFill rotWithShape="1">
          <a:blip r:embed="rId4">
            <a:alphaModFix/>
          </a:blip>
          <a:srcRect b="-90206" l="16924" r="-3272" t="124957"/>
          <a:stretch/>
        </p:blipFill>
        <p:spPr>
          <a:xfrm>
            <a:off x="5096075" y="3728149"/>
            <a:ext cx="1404749" cy="1415352"/>
          </a:xfrm>
          <a:prstGeom prst="rect">
            <a:avLst/>
          </a:prstGeom>
          <a:noFill/>
          <a:ln>
            <a:noFill/>
          </a:ln>
        </p:spPr>
      </p:pic>
      <p:pic>
        <p:nvPicPr>
          <p:cNvPr id="189" name="Google Shape;189;p19"/>
          <p:cNvPicPr preferRelativeResize="0"/>
          <p:nvPr/>
        </p:nvPicPr>
        <p:blipFill>
          <a:blip r:embed="rId4">
            <a:alphaModFix/>
          </a:blip>
          <a:stretch>
            <a:fillRect/>
          </a:stretch>
        </p:blipFill>
        <p:spPr>
          <a:xfrm>
            <a:off x="4799475" y="1994292"/>
            <a:ext cx="1429901" cy="19065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Professional Background</a:t>
            </a:r>
            <a:endParaRPr/>
          </a:p>
        </p:txBody>
      </p:sp>
      <p:sp>
        <p:nvSpPr>
          <p:cNvPr id="195" name="Google Shape;195;p20"/>
          <p:cNvSpPr txBox="1"/>
          <p:nvPr>
            <p:ph idx="1" type="body"/>
          </p:nvPr>
        </p:nvSpPr>
        <p:spPr>
          <a:xfrm>
            <a:off x="1739900" y="1720150"/>
            <a:ext cx="28050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Joel Mejia is the Head of the Marketing Department here at FLOW  BTTR.  An alumni of the </a:t>
            </a:r>
            <a:r>
              <a:rPr lang="en"/>
              <a:t>UCF</a:t>
            </a:r>
            <a:r>
              <a:rPr lang="en"/>
              <a:t> College of Business,  Joel has 5 years of </a:t>
            </a:r>
            <a:r>
              <a:rPr lang="en"/>
              <a:t>experience as a Marketer, and is</a:t>
            </a:r>
            <a:r>
              <a:rPr lang="en"/>
              <a:t>  helping  us expand beyond CFL to pursue Southern Florida by the end of the year.</a:t>
            </a:r>
            <a:endParaRPr/>
          </a:p>
        </p:txBody>
      </p:sp>
      <p:pic>
        <p:nvPicPr>
          <p:cNvPr id="196" name="Google Shape;196;p20"/>
          <p:cNvPicPr preferRelativeResize="0"/>
          <p:nvPr/>
        </p:nvPicPr>
        <p:blipFill>
          <a:blip r:embed="rId3">
            <a:alphaModFix/>
          </a:blip>
          <a:stretch>
            <a:fillRect/>
          </a:stretch>
        </p:blipFill>
        <p:spPr>
          <a:xfrm>
            <a:off x="76200" y="1931825"/>
            <a:ext cx="1536900" cy="1451576"/>
          </a:xfrm>
          <a:prstGeom prst="rect">
            <a:avLst/>
          </a:prstGeom>
          <a:noFill/>
          <a:ln>
            <a:noFill/>
          </a:ln>
        </p:spPr>
      </p:pic>
      <p:sp>
        <p:nvSpPr>
          <p:cNvPr id="197" name="Google Shape;197;p20"/>
          <p:cNvSpPr txBox="1"/>
          <p:nvPr/>
        </p:nvSpPr>
        <p:spPr>
          <a:xfrm>
            <a:off x="6598525" y="1246450"/>
            <a:ext cx="1737900" cy="29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198" name="Google Shape;198;p20"/>
          <p:cNvSpPr txBox="1"/>
          <p:nvPr/>
        </p:nvSpPr>
        <p:spPr>
          <a:xfrm>
            <a:off x="6308550" y="1720150"/>
            <a:ext cx="2686200" cy="22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Nicholas Frasca is Head of Services and Installation with 3 years of experience in the water industry. 2 year degree  in engineering, and a vocational certificate in plumbing. Equipped with the proper skills to oversee proper installation of water filters, and ensure the highest quality.</a:t>
            </a:r>
            <a:endParaRPr sz="1300">
              <a:solidFill>
                <a:schemeClr val="lt1"/>
              </a:solidFill>
              <a:latin typeface="Lato"/>
              <a:ea typeface="Lato"/>
              <a:cs typeface="Lato"/>
              <a:sym typeface="Lato"/>
            </a:endParaRPr>
          </a:p>
        </p:txBody>
      </p:sp>
      <p:pic>
        <p:nvPicPr>
          <p:cNvPr id="199" name="Google Shape;199;p20"/>
          <p:cNvPicPr preferRelativeResize="0"/>
          <p:nvPr/>
        </p:nvPicPr>
        <p:blipFill>
          <a:blip r:embed="rId4">
            <a:alphaModFix/>
          </a:blip>
          <a:stretch>
            <a:fillRect/>
          </a:stretch>
        </p:blipFill>
        <p:spPr>
          <a:xfrm>
            <a:off x="4747904" y="1832787"/>
            <a:ext cx="1402375" cy="16496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1"/>
          <p:cNvSpPr txBox="1"/>
          <p:nvPr>
            <p:ph type="title"/>
          </p:nvPr>
        </p:nvSpPr>
        <p:spPr>
          <a:xfrm>
            <a:off x="1099475" y="566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Professional Background</a:t>
            </a:r>
            <a:endParaRPr/>
          </a:p>
        </p:txBody>
      </p:sp>
      <p:pic>
        <p:nvPicPr>
          <p:cNvPr id="205" name="Google Shape;205;p21"/>
          <p:cNvPicPr preferRelativeResize="0"/>
          <p:nvPr/>
        </p:nvPicPr>
        <p:blipFill>
          <a:blip r:embed="rId3">
            <a:alphaModFix/>
          </a:blip>
          <a:stretch>
            <a:fillRect/>
          </a:stretch>
        </p:blipFill>
        <p:spPr>
          <a:xfrm>
            <a:off x="1386213" y="598550"/>
            <a:ext cx="2244176" cy="3053725"/>
          </a:xfrm>
          <a:prstGeom prst="rect">
            <a:avLst/>
          </a:prstGeom>
          <a:noFill/>
          <a:ln>
            <a:noFill/>
          </a:ln>
        </p:spPr>
      </p:pic>
      <p:pic>
        <p:nvPicPr>
          <p:cNvPr id="206" name="Google Shape;206;p21"/>
          <p:cNvPicPr preferRelativeResize="0"/>
          <p:nvPr/>
        </p:nvPicPr>
        <p:blipFill>
          <a:blip r:embed="rId4">
            <a:alphaModFix/>
          </a:blip>
          <a:stretch>
            <a:fillRect/>
          </a:stretch>
        </p:blipFill>
        <p:spPr>
          <a:xfrm>
            <a:off x="5750575" y="644750"/>
            <a:ext cx="2387835" cy="2961324"/>
          </a:xfrm>
          <a:prstGeom prst="rect">
            <a:avLst/>
          </a:prstGeom>
          <a:noFill/>
          <a:ln>
            <a:noFill/>
          </a:ln>
        </p:spPr>
      </p:pic>
      <p:sp>
        <p:nvSpPr>
          <p:cNvPr id="207" name="Google Shape;207;p21"/>
          <p:cNvSpPr txBox="1"/>
          <p:nvPr/>
        </p:nvSpPr>
        <p:spPr>
          <a:xfrm>
            <a:off x="937000" y="3221175"/>
            <a:ext cx="2693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08" name="Google Shape;208;p21"/>
          <p:cNvSpPr txBox="1"/>
          <p:nvPr/>
        </p:nvSpPr>
        <p:spPr>
          <a:xfrm>
            <a:off x="262550" y="3649400"/>
            <a:ext cx="3918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Meet Steve Gomez, a </a:t>
            </a:r>
            <a:r>
              <a:rPr lang="en" sz="1300">
                <a:solidFill>
                  <a:schemeClr val="lt1"/>
                </a:solidFill>
                <a:latin typeface="Lato"/>
                <a:ea typeface="Lato"/>
                <a:cs typeface="Lato"/>
                <a:sym typeface="Lato"/>
              </a:rPr>
              <a:t>visionary</a:t>
            </a:r>
            <a:r>
              <a:rPr lang="en" sz="1300">
                <a:solidFill>
                  <a:schemeClr val="lt1"/>
                </a:solidFill>
                <a:latin typeface="Lato"/>
                <a:ea typeface="Lato"/>
                <a:cs typeface="Lato"/>
                <a:sym typeface="Lato"/>
              </a:rPr>
              <a:t> product engineer with 5 years in the water industry, dedicated to revolutionizing water conservation. He specializes in crafting water pipes that  exceed the industry standard, ensuring a significant reduction in water waste and higher quality water.</a:t>
            </a:r>
            <a:endParaRPr sz="1300">
              <a:solidFill>
                <a:schemeClr val="lt1"/>
              </a:solidFill>
              <a:latin typeface="Lato"/>
              <a:ea typeface="Lato"/>
              <a:cs typeface="Lato"/>
              <a:sym typeface="Lato"/>
            </a:endParaRPr>
          </a:p>
        </p:txBody>
      </p:sp>
      <p:sp>
        <p:nvSpPr>
          <p:cNvPr id="209" name="Google Shape;209;p21"/>
          <p:cNvSpPr txBox="1"/>
          <p:nvPr/>
        </p:nvSpPr>
        <p:spPr>
          <a:xfrm>
            <a:off x="8354825" y="4477650"/>
            <a:ext cx="914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10" name="Google Shape;210;p21"/>
          <p:cNvSpPr txBox="1"/>
          <p:nvPr/>
        </p:nvSpPr>
        <p:spPr>
          <a:xfrm>
            <a:off x="4820900" y="3649400"/>
            <a:ext cx="4323000" cy="15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lt1"/>
                </a:solidFill>
                <a:latin typeface="Lato"/>
                <a:ea typeface="Lato"/>
                <a:cs typeface="Lato"/>
                <a:sym typeface="Lato"/>
              </a:rPr>
              <a:t>Meet Kaeden Fuller, the forward-thinking CEO at the of ‘FLOW BTTR”, a company which specializes in water-saving solutions. Thanks to his 5 years of management experience, the company has become a driving force in the industry, delivering cutting-edge water filters that set new standards for conservation, and impactful innovation.</a:t>
            </a:r>
            <a:endParaRPr sz="13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